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57" r:id="rId2"/>
    <p:sldId id="261" r:id="rId3"/>
    <p:sldId id="358" r:id="rId4"/>
    <p:sldId id="359" r:id="rId5"/>
    <p:sldId id="259" r:id="rId6"/>
    <p:sldId id="262" r:id="rId7"/>
    <p:sldId id="263" r:id="rId8"/>
    <p:sldId id="267" r:id="rId9"/>
    <p:sldId id="268" r:id="rId10"/>
    <p:sldId id="345" r:id="rId11"/>
    <p:sldId id="346" r:id="rId12"/>
    <p:sldId id="347" r:id="rId13"/>
    <p:sldId id="348" r:id="rId14"/>
    <p:sldId id="349" r:id="rId15"/>
    <p:sldId id="350" r:id="rId16"/>
    <p:sldId id="351" r:id="rId17"/>
    <p:sldId id="352" r:id="rId18"/>
    <p:sldId id="353" r:id="rId19"/>
    <p:sldId id="354" r:id="rId20"/>
    <p:sldId id="355" r:id="rId21"/>
    <p:sldId id="277" r:id="rId22"/>
    <p:sldId id="269" r:id="rId23"/>
    <p:sldId id="272" r:id="rId24"/>
    <p:sldId id="275" r:id="rId25"/>
    <p:sldId id="283" r:id="rId26"/>
    <p:sldId id="295" r:id="rId27"/>
    <p:sldId id="300" r:id="rId28"/>
    <p:sldId id="301" r:id="rId29"/>
    <p:sldId id="305" r:id="rId30"/>
    <p:sldId id="310" r:id="rId31"/>
    <p:sldId id="313" r:id="rId32"/>
    <p:sldId id="315" r:id="rId33"/>
    <p:sldId id="337" r:id="rId34"/>
    <p:sldId id="329" r:id="rId35"/>
    <p:sldId id="322" r:id="rId36"/>
    <p:sldId id="332" r:id="rId37"/>
    <p:sldId id="356" r:id="rId38"/>
    <p:sldId id="360" r:id="rId39"/>
    <p:sldId id="361" r:id="rId40"/>
    <p:sldId id="362" r:id="rId41"/>
  </p:sldIdLst>
  <p:sldSz cx="9144000" cy="6858000" type="screen4x3"/>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40" autoAdjust="0"/>
    <p:restoredTop sz="94660"/>
  </p:normalViewPr>
  <p:slideViewPr>
    <p:cSldViewPr>
      <p:cViewPr varScale="1">
        <p:scale>
          <a:sx n="82" d="100"/>
          <a:sy n="82" d="100"/>
        </p:scale>
        <p:origin x="-149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358378-B5A3-4E90-87F2-5F1A163756C3}" type="datetimeFigureOut">
              <a:rPr lang="es-ES" smtClean="0"/>
              <a:pPr/>
              <a:t>12/05/2016</a:t>
            </a:fld>
            <a:endParaRPr lang="es-E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C189A3-9E49-445D-BBCD-97119DAC2FA4}" type="slidenum">
              <a:rPr lang="es-ES" smtClean="0"/>
              <a:pPr/>
              <a:t>‹#›</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sz="1100" dirty="0"/>
          </a:p>
        </p:txBody>
      </p:sp>
      <p:sp>
        <p:nvSpPr>
          <p:cNvPr id="4" name="Slide Number Placeholder 3"/>
          <p:cNvSpPr>
            <a:spLocks noGrp="1"/>
          </p:cNvSpPr>
          <p:nvPr>
            <p:ph type="sldNum" sz="quarter" idx="10"/>
          </p:nvPr>
        </p:nvSpPr>
        <p:spPr/>
        <p:txBody>
          <a:bodyPr/>
          <a:lstStyle/>
          <a:p>
            <a:fld id="{C92C57FE-8DCD-4736-9E28-189D4D482290}" type="slidenum">
              <a:rPr lang="es-ES" smtClean="0"/>
              <a:pPr/>
              <a:t>11</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sz="1100" dirty="0"/>
          </a:p>
        </p:txBody>
      </p:sp>
      <p:sp>
        <p:nvSpPr>
          <p:cNvPr id="4" name="Slide Number Placeholder 3"/>
          <p:cNvSpPr>
            <a:spLocks noGrp="1"/>
          </p:cNvSpPr>
          <p:nvPr>
            <p:ph type="sldNum" sz="quarter" idx="10"/>
          </p:nvPr>
        </p:nvSpPr>
        <p:spPr/>
        <p:txBody>
          <a:bodyPr/>
          <a:lstStyle/>
          <a:p>
            <a:fld id="{C92C57FE-8DCD-4736-9E28-189D4D482290}" type="slidenum">
              <a:rPr lang="es-ES" smtClean="0"/>
              <a:pPr/>
              <a:t>12</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sz="1100" dirty="0"/>
          </a:p>
        </p:txBody>
      </p:sp>
      <p:sp>
        <p:nvSpPr>
          <p:cNvPr id="4" name="Slide Number Placeholder 3"/>
          <p:cNvSpPr>
            <a:spLocks noGrp="1"/>
          </p:cNvSpPr>
          <p:nvPr>
            <p:ph type="sldNum" sz="quarter" idx="10"/>
          </p:nvPr>
        </p:nvSpPr>
        <p:spPr/>
        <p:txBody>
          <a:bodyPr/>
          <a:lstStyle/>
          <a:p>
            <a:fld id="{C92C57FE-8DCD-4736-9E28-189D4D482290}" type="slidenum">
              <a:rPr lang="es-ES" smtClean="0"/>
              <a:pPr/>
              <a:t>13</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sz="1100" dirty="0"/>
          </a:p>
        </p:txBody>
      </p:sp>
      <p:sp>
        <p:nvSpPr>
          <p:cNvPr id="4" name="Slide Number Placeholder 3"/>
          <p:cNvSpPr>
            <a:spLocks noGrp="1"/>
          </p:cNvSpPr>
          <p:nvPr>
            <p:ph type="sldNum" sz="quarter" idx="10"/>
          </p:nvPr>
        </p:nvSpPr>
        <p:spPr/>
        <p:txBody>
          <a:bodyPr/>
          <a:lstStyle/>
          <a:p>
            <a:fld id="{C92C57FE-8DCD-4736-9E28-189D4D482290}" type="slidenum">
              <a:rPr lang="es-ES" smtClean="0"/>
              <a:pPr/>
              <a:t>14</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sz="1100" dirty="0"/>
          </a:p>
        </p:txBody>
      </p:sp>
      <p:sp>
        <p:nvSpPr>
          <p:cNvPr id="4" name="Slide Number Placeholder 3"/>
          <p:cNvSpPr>
            <a:spLocks noGrp="1"/>
          </p:cNvSpPr>
          <p:nvPr>
            <p:ph type="sldNum" sz="quarter" idx="10"/>
          </p:nvPr>
        </p:nvSpPr>
        <p:spPr/>
        <p:txBody>
          <a:bodyPr/>
          <a:lstStyle/>
          <a:p>
            <a:fld id="{C92C57FE-8DCD-4736-9E28-189D4D482290}" type="slidenum">
              <a:rPr lang="es-ES" smtClean="0"/>
              <a:pPr/>
              <a:t>15</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sz="1100" dirty="0"/>
          </a:p>
        </p:txBody>
      </p:sp>
      <p:sp>
        <p:nvSpPr>
          <p:cNvPr id="4" name="Slide Number Placeholder 3"/>
          <p:cNvSpPr>
            <a:spLocks noGrp="1"/>
          </p:cNvSpPr>
          <p:nvPr>
            <p:ph type="sldNum" sz="quarter" idx="10"/>
          </p:nvPr>
        </p:nvSpPr>
        <p:spPr/>
        <p:txBody>
          <a:bodyPr/>
          <a:lstStyle/>
          <a:p>
            <a:fld id="{C92C57FE-8DCD-4736-9E28-189D4D482290}" type="slidenum">
              <a:rPr lang="es-ES" smtClean="0"/>
              <a:pPr/>
              <a:t>18</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sz="1100" dirty="0"/>
          </a:p>
        </p:txBody>
      </p:sp>
      <p:sp>
        <p:nvSpPr>
          <p:cNvPr id="4" name="Slide Number Placeholder 3"/>
          <p:cNvSpPr>
            <a:spLocks noGrp="1"/>
          </p:cNvSpPr>
          <p:nvPr>
            <p:ph type="sldNum" sz="quarter" idx="10"/>
          </p:nvPr>
        </p:nvSpPr>
        <p:spPr/>
        <p:txBody>
          <a:bodyPr/>
          <a:lstStyle/>
          <a:p>
            <a:fld id="{C92C57FE-8DCD-4736-9E28-189D4D482290}" type="slidenum">
              <a:rPr lang="es-ES" smtClean="0"/>
              <a:pPr/>
              <a:t>20</a:t>
            </a:fld>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C7C189A3-9E49-445D-BBCD-97119DAC2FA4}" type="slidenum">
              <a:rPr lang="es-ES" smtClean="0"/>
              <a:pPr/>
              <a:t>38</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B629C0F-9360-4057-81DF-1AE8E3D23376}" type="datetimeFigureOut">
              <a:rPr lang="en-US" smtClean="0"/>
              <a:pPr/>
              <a:t>5/12/2016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B613-3FB3-46D0-BE9F-6D455C4A977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629C0F-9360-4057-81DF-1AE8E3D23376}" type="datetimeFigureOut">
              <a:rPr lang="en-US" smtClean="0"/>
              <a:pPr/>
              <a:t>5/12/2016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B613-3FB3-46D0-BE9F-6D455C4A977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629C0F-9360-4057-81DF-1AE8E3D23376}" type="datetimeFigureOut">
              <a:rPr lang="en-US" smtClean="0"/>
              <a:pPr/>
              <a:t>5/12/2016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B613-3FB3-46D0-BE9F-6D455C4A977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629C0F-9360-4057-81DF-1AE8E3D23376}" type="datetimeFigureOut">
              <a:rPr lang="en-US" smtClean="0"/>
              <a:pPr/>
              <a:t>5/12/2016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B613-3FB3-46D0-BE9F-6D455C4A977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629C0F-9360-4057-81DF-1AE8E3D23376}" type="datetimeFigureOut">
              <a:rPr lang="en-US" smtClean="0"/>
              <a:pPr/>
              <a:t>5/12/2016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B613-3FB3-46D0-BE9F-6D455C4A977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B629C0F-9360-4057-81DF-1AE8E3D23376}" type="datetimeFigureOut">
              <a:rPr lang="en-US" smtClean="0"/>
              <a:pPr/>
              <a:t>5/12/2016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DB613-3FB3-46D0-BE9F-6D455C4A977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B629C0F-9360-4057-81DF-1AE8E3D23376}" type="datetimeFigureOut">
              <a:rPr lang="en-US" smtClean="0"/>
              <a:pPr/>
              <a:t>5/12/2016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ADB613-3FB3-46D0-BE9F-6D455C4A977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B629C0F-9360-4057-81DF-1AE8E3D23376}" type="datetimeFigureOut">
              <a:rPr lang="en-US" smtClean="0"/>
              <a:pPr/>
              <a:t>5/12/2016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ADB613-3FB3-46D0-BE9F-6D455C4A977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629C0F-9360-4057-81DF-1AE8E3D23376}" type="datetimeFigureOut">
              <a:rPr lang="en-US" smtClean="0"/>
              <a:pPr/>
              <a:t>5/12/2016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ADB613-3FB3-46D0-BE9F-6D455C4A977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629C0F-9360-4057-81DF-1AE8E3D23376}" type="datetimeFigureOut">
              <a:rPr lang="en-US" smtClean="0"/>
              <a:pPr/>
              <a:t>5/12/2016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DB613-3FB3-46D0-BE9F-6D455C4A977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629C0F-9360-4057-81DF-1AE8E3D23376}" type="datetimeFigureOut">
              <a:rPr lang="en-US" smtClean="0"/>
              <a:pPr/>
              <a:t>5/12/2016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DB613-3FB3-46D0-BE9F-6D455C4A977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629C0F-9360-4057-81DF-1AE8E3D23376}" type="datetimeFigureOut">
              <a:rPr lang="en-US" smtClean="0"/>
              <a:pPr/>
              <a:t>5/12/2016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ADB613-3FB3-46D0-BE9F-6D455C4A977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gif"/><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www.alabanzas.info/"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www.iglesia-de-cristo.com/" TargetMode="External"/><Relationship Id="rId2" Type="http://schemas.openxmlformats.org/officeDocument/2006/relationships/hyperlink" Target="http://www.editoriallapaz.org/" TargetMode="External"/><Relationship Id="rId1" Type="http://schemas.openxmlformats.org/officeDocument/2006/relationships/slideLayout" Target="../slideLayouts/slideLayout7.xml"/><Relationship Id="rId6" Type="http://schemas.openxmlformats.org/officeDocument/2006/relationships/hyperlink" Target="http://www.alabanzas.info/" TargetMode="External"/><Relationship Id="rId5" Type="http://schemas.openxmlformats.org/officeDocument/2006/relationships/image" Target="../media/image29.jpeg"/><Relationship Id="rId4" Type="http://schemas.openxmlformats.org/officeDocument/2006/relationships/hyperlink" Target="http://www.apocalipsis.co/"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editoriallapaz.org/"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s://scontent-mia1-1.xx.fbcdn.net/v/t35.0-12/13210998_960787120706740_1755569749_o.jpg?oh=b80ee5282fa085cf6582382746be1e23&amp;oe=5736CFE5"/>
          <p:cNvPicPr>
            <a:picLocks noChangeAspect="1" noChangeArrowheads="1"/>
          </p:cNvPicPr>
          <p:nvPr/>
        </p:nvPicPr>
        <p:blipFill>
          <a:blip r:embed="rId2" cstate="print">
            <a:lum bright="10000"/>
          </a:blip>
          <a:srcRect t="15068" r="4452"/>
          <a:stretch>
            <a:fillRect/>
          </a:stretch>
        </p:blipFill>
        <p:spPr bwMode="auto">
          <a:xfrm>
            <a:off x="1066800" y="2235200"/>
            <a:ext cx="6934200" cy="4622800"/>
          </a:xfrm>
          <a:prstGeom prst="rect">
            <a:avLst/>
          </a:prstGeom>
          <a:noFill/>
          <a:effectLst>
            <a:softEdge rad="127000"/>
          </a:effectLst>
        </p:spPr>
      </p:pic>
      <p:sp>
        <p:nvSpPr>
          <p:cNvPr id="3" name="Rectangle 2"/>
          <p:cNvSpPr/>
          <p:nvPr/>
        </p:nvSpPr>
        <p:spPr>
          <a:xfrm>
            <a:off x="0" y="0"/>
            <a:ext cx="9144000" cy="830997"/>
          </a:xfrm>
          <a:prstGeom prst="rect">
            <a:avLst/>
          </a:prstGeom>
        </p:spPr>
        <p:txBody>
          <a:bodyPr wrap="square">
            <a:spAutoFit/>
          </a:bodyPr>
          <a:lstStyle/>
          <a:p>
            <a:pPr algn="ctr"/>
            <a:r>
              <a:rPr lang="en-US" sz="2300" dirty="0" smtClean="0">
                <a:latin typeface="Arial Black" pitchFamily="34" charset="0"/>
              </a:rPr>
              <a:t>“Farewell” Event held by Puerto Rico Christians </a:t>
            </a:r>
            <a:r>
              <a:rPr lang="en-US" sz="2300" dirty="0" smtClean="0">
                <a:latin typeface="Arial Black" pitchFamily="34" charset="0"/>
              </a:rPr>
              <a:t/>
            </a:r>
            <a:br>
              <a:rPr lang="en-US" sz="2300" dirty="0" smtClean="0">
                <a:latin typeface="Arial Black" pitchFamily="34" charset="0"/>
              </a:rPr>
            </a:br>
            <a:r>
              <a:rPr lang="en-US" sz="2300" dirty="0" smtClean="0">
                <a:latin typeface="Arial Black" pitchFamily="34" charset="0"/>
              </a:rPr>
              <a:t>for </a:t>
            </a:r>
            <a:r>
              <a:rPr lang="en-US" sz="2300" dirty="0" smtClean="0">
                <a:latin typeface="Arial Black" pitchFamily="34" charset="0"/>
              </a:rPr>
              <a:t>the </a:t>
            </a:r>
            <a:r>
              <a:rPr lang="en-US" sz="2300" dirty="0" err="1" smtClean="0">
                <a:latin typeface="Arial Black" pitchFamily="34" charset="0"/>
              </a:rPr>
              <a:t>Shappley’s</a:t>
            </a:r>
            <a:r>
              <a:rPr lang="en-US" sz="2300" dirty="0" smtClean="0">
                <a:latin typeface="Arial Black" pitchFamily="34" charset="0"/>
              </a:rPr>
              <a:t> </a:t>
            </a:r>
            <a:endParaRPr lang="en-US" sz="2300" dirty="0" smtClean="0">
              <a:solidFill>
                <a:srgbClr val="C00000"/>
              </a:solidFill>
              <a:latin typeface="Arial Black" pitchFamily="34" charset="0"/>
            </a:endParaRPr>
          </a:p>
        </p:txBody>
      </p:sp>
      <p:sp>
        <p:nvSpPr>
          <p:cNvPr id="4" name="Rectangle 3"/>
          <p:cNvSpPr/>
          <p:nvPr/>
        </p:nvSpPr>
        <p:spPr>
          <a:xfrm>
            <a:off x="0" y="1143000"/>
            <a:ext cx="9144000" cy="615553"/>
          </a:xfrm>
          <a:prstGeom prst="rect">
            <a:avLst/>
          </a:prstGeom>
        </p:spPr>
        <p:txBody>
          <a:bodyPr wrap="square">
            <a:spAutoFit/>
          </a:bodyPr>
          <a:lstStyle/>
          <a:p>
            <a:pPr algn="ctr">
              <a:spcBef>
                <a:spcPts val="600"/>
              </a:spcBef>
            </a:pPr>
            <a:r>
              <a:rPr lang="en-US" sz="1700" dirty="0" smtClean="0">
                <a:latin typeface="Arial Black" pitchFamily="34" charset="0"/>
              </a:rPr>
              <a:t>Two days before their completion of fifty years of work </a:t>
            </a:r>
            <a:r>
              <a:rPr lang="en-US" sz="1700" dirty="0" smtClean="0">
                <a:latin typeface="Arial Black" pitchFamily="34" charset="0"/>
              </a:rPr>
              <a:t/>
            </a:r>
            <a:br>
              <a:rPr lang="en-US" sz="1700" dirty="0" smtClean="0">
                <a:latin typeface="Arial Black" pitchFamily="34" charset="0"/>
              </a:rPr>
            </a:br>
            <a:r>
              <a:rPr lang="en-US" sz="1700" dirty="0" smtClean="0">
                <a:latin typeface="Arial Black" pitchFamily="34" charset="0"/>
              </a:rPr>
              <a:t>in </a:t>
            </a:r>
            <a:r>
              <a:rPr lang="en-US" sz="1700" dirty="0" smtClean="0">
                <a:latin typeface="Arial Black" pitchFamily="34" charset="0"/>
              </a:rPr>
              <a:t>God’s Kingdom there.</a:t>
            </a:r>
            <a:endParaRPr lang="en-US" sz="1700" dirty="0" smtClean="0">
              <a:latin typeface="Arial Black" pitchFamily="34" charset="0"/>
            </a:endParaRPr>
          </a:p>
        </p:txBody>
      </p:sp>
      <p:sp>
        <p:nvSpPr>
          <p:cNvPr id="5" name="Rectangle 4"/>
          <p:cNvSpPr/>
          <p:nvPr/>
        </p:nvSpPr>
        <p:spPr>
          <a:xfrm>
            <a:off x="0" y="1752600"/>
            <a:ext cx="9144000" cy="615553"/>
          </a:xfrm>
          <a:prstGeom prst="rect">
            <a:avLst/>
          </a:prstGeom>
        </p:spPr>
        <p:txBody>
          <a:bodyPr wrap="square">
            <a:spAutoFit/>
          </a:bodyPr>
          <a:lstStyle/>
          <a:p>
            <a:pPr algn="ctr">
              <a:spcBef>
                <a:spcPts val="600"/>
              </a:spcBef>
            </a:pPr>
            <a:r>
              <a:rPr lang="en-US" sz="1700" dirty="0" smtClean="0">
                <a:latin typeface="Arial Black" pitchFamily="34" charset="0"/>
              </a:rPr>
              <a:t>Five days before their definitive departure for their </a:t>
            </a:r>
            <a:r>
              <a:rPr lang="en-US" sz="1700" dirty="0" smtClean="0">
                <a:latin typeface="Arial Black" pitchFamily="34" charset="0"/>
              </a:rPr>
              <a:t/>
            </a:r>
            <a:br>
              <a:rPr lang="en-US" sz="1700" dirty="0" smtClean="0">
                <a:latin typeface="Arial Black" pitchFamily="34" charset="0"/>
              </a:rPr>
            </a:br>
            <a:r>
              <a:rPr lang="en-US" sz="1700" dirty="0" smtClean="0">
                <a:latin typeface="Arial Black" pitchFamily="34" charset="0"/>
              </a:rPr>
              <a:t>new </a:t>
            </a:r>
            <a:r>
              <a:rPr lang="en-US" sz="1700" dirty="0" smtClean="0">
                <a:latin typeface="Arial Black" pitchFamily="34" charset="0"/>
              </a:rPr>
              <a:t>home in Tamarac, Florida.</a:t>
            </a:r>
            <a:endParaRPr lang="es-ES" sz="1700" dirty="0"/>
          </a:p>
        </p:txBody>
      </p:sp>
      <p:sp>
        <p:nvSpPr>
          <p:cNvPr id="6" name="Rectangle 5"/>
          <p:cNvSpPr/>
          <p:nvPr/>
        </p:nvSpPr>
        <p:spPr>
          <a:xfrm>
            <a:off x="3657600" y="838200"/>
            <a:ext cx="1738296" cy="338554"/>
          </a:xfrm>
          <a:prstGeom prst="rect">
            <a:avLst/>
          </a:prstGeom>
        </p:spPr>
        <p:txBody>
          <a:bodyPr wrap="none">
            <a:spAutoFit/>
          </a:bodyPr>
          <a:lstStyle/>
          <a:p>
            <a:pPr algn="ctr">
              <a:spcBef>
                <a:spcPts val="600"/>
              </a:spcBef>
            </a:pPr>
            <a:r>
              <a:rPr lang="en-US" sz="1600" dirty="0" smtClean="0">
                <a:solidFill>
                  <a:srgbClr val="C00000"/>
                </a:solidFill>
                <a:latin typeface="Arial Black" pitchFamily="34" charset="0"/>
              </a:rPr>
              <a:t>April 30, 2016</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flipV="1">
            <a:off x="0" y="0"/>
            <a:ext cx="9144000" cy="6858000"/>
          </a:xfrm>
          <a:prstGeom prst="rect">
            <a:avLst/>
          </a:prstGeom>
          <a:gradFill flip="none" rotWithShape="1">
            <a:gsLst>
              <a:gs pos="0">
                <a:srgbClr val="000000"/>
              </a:gs>
              <a:gs pos="39999">
                <a:srgbClr val="0A128C"/>
              </a:gs>
              <a:gs pos="70000">
                <a:srgbClr val="181CC7"/>
              </a:gs>
              <a:gs pos="88000">
                <a:srgbClr val="7005D4"/>
              </a:gs>
              <a:gs pos="100000">
                <a:srgbClr val="8C3D91"/>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48" name="Group 47"/>
          <p:cNvGrpSpPr/>
          <p:nvPr/>
        </p:nvGrpSpPr>
        <p:grpSpPr>
          <a:xfrm>
            <a:off x="0" y="3360462"/>
            <a:ext cx="9144000" cy="3497538"/>
            <a:chOff x="0" y="3048000"/>
            <a:chExt cx="9144000" cy="3497538"/>
          </a:xfrm>
        </p:grpSpPr>
        <p:pic>
          <p:nvPicPr>
            <p:cNvPr id="51" name="Picture 2" descr="C:\Users\Dewayne\Pictures\Mapas\Puerto-Rico-1800.jpg"/>
            <p:cNvPicPr>
              <a:picLocks noChangeAspect="1" noChangeArrowheads="1"/>
            </p:cNvPicPr>
            <p:nvPr/>
          </p:nvPicPr>
          <p:blipFill>
            <a:blip r:embed="rId2" cstate="print"/>
            <a:srcRect l="22174"/>
            <a:stretch>
              <a:fillRect/>
            </a:stretch>
          </p:blipFill>
          <p:spPr bwMode="auto">
            <a:xfrm>
              <a:off x="0" y="3048000"/>
              <a:ext cx="9144000" cy="3497538"/>
            </a:xfrm>
            <a:prstGeom prst="rect">
              <a:avLst/>
            </a:prstGeom>
            <a:noFill/>
            <a:effectLst>
              <a:softEdge rad="127000"/>
            </a:effectLst>
          </p:spPr>
        </p:pic>
        <p:sp>
          <p:nvSpPr>
            <p:cNvPr id="59" name="Oval 58"/>
            <p:cNvSpPr/>
            <p:nvPr/>
          </p:nvSpPr>
          <p:spPr>
            <a:xfrm>
              <a:off x="5257800" y="37338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0" name="Oval 59"/>
            <p:cNvSpPr/>
            <p:nvPr/>
          </p:nvSpPr>
          <p:spPr>
            <a:xfrm>
              <a:off x="4419600" y="38862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1" name="Oval 60"/>
            <p:cNvSpPr/>
            <p:nvPr/>
          </p:nvSpPr>
          <p:spPr>
            <a:xfrm>
              <a:off x="4572000" y="35814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2" name="Oval 61"/>
            <p:cNvSpPr/>
            <p:nvPr/>
          </p:nvSpPr>
          <p:spPr>
            <a:xfrm>
              <a:off x="4191000" y="35814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3" name="Oval 62"/>
            <p:cNvSpPr/>
            <p:nvPr/>
          </p:nvSpPr>
          <p:spPr>
            <a:xfrm>
              <a:off x="1143000" y="35814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4" name="Oval 63"/>
            <p:cNvSpPr/>
            <p:nvPr/>
          </p:nvSpPr>
          <p:spPr>
            <a:xfrm>
              <a:off x="1295400" y="37338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5" name="Oval 64"/>
            <p:cNvSpPr/>
            <p:nvPr/>
          </p:nvSpPr>
          <p:spPr>
            <a:xfrm>
              <a:off x="990600" y="46482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6" name="Oval 65"/>
            <p:cNvSpPr/>
            <p:nvPr/>
          </p:nvSpPr>
          <p:spPr>
            <a:xfrm>
              <a:off x="1371600" y="53340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7" name="Oval 66"/>
            <p:cNvSpPr/>
            <p:nvPr/>
          </p:nvSpPr>
          <p:spPr>
            <a:xfrm>
              <a:off x="3200400" y="54864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8" name="Oval 67"/>
            <p:cNvSpPr/>
            <p:nvPr/>
          </p:nvSpPr>
          <p:spPr>
            <a:xfrm>
              <a:off x="4876800" y="56388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9" name="Oval 68"/>
            <p:cNvSpPr/>
            <p:nvPr/>
          </p:nvSpPr>
          <p:spPr>
            <a:xfrm>
              <a:off x="5257800" y="54864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0" name="Oval 69"/>
            <p:cNvSpPr/>
            <p:nvPr/>
          </p:nvSpPr>
          <p:spPr>
            <a:xfrm>
              <a:off x="8534400" y="41148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1" name="Oval 70"/>
            <p:cNvSpPr/>
            <p:nvPr/>
          </p:nvSpPr>
          <p:spPr>
            <a:xfrm>
              <a:off x="5410200" y="46482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2" name="Oval 71"/>
            <p:cNvSpPr/>
            <p:nvPr/>
          </p:nvSpPr>
          <p:spPr>
            <a:xfrm>
              <a:off x="5029200" y="44196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3" name="Oval 72"/>
            <p:cNvSpPr/>
            <p:nvPr/>
          </p:nvSpPr>
          <p:spPr>
            <a:xfrm>
              <a:off x="5638800" y="43434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4" name="Oval 73"/>
            <p:cNvSpPr/>
            <p:nvPr/>
          </p:nvSpPr>
          <p:spPr>
            <a:xfrm>
              <a:off x="3657600" y="38100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5" name="Oval 74"/>
            <p:cNvSpPr/>
            <p:nvPr/>
          </p:nvSpPr>
          <p:spPr>
            <a:xfrm>
              <a:off x="2743200" y="35814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6" name="Oval 75"/>
            <p:cNvSpPr/>
            <p:nvPr/>
          </p:nvSpPr>
          <p:spPr>
            <a:xfrm>
              <a:off x="1905000" y="42672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7" name="Oval 76"/>
            <p:cNvSpPr/>
            <p:nvPr/>
          </p:nvSpPr>
          <p:spPr>
            <a:xfrm>
              <a:off x="4191000" y="51054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8" name="Oval 77"/>
            <p:cNvSpPr/>
            <p:nvPr/>
          </p:nvSpPr>
          <p:spPr>
            <a:xfrm>
              <a:off x="4648200" y="44958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9" name="Oval 78"/>
            <p:cNvSpPr/>
            <p:nvPr/>
          </p:nvSpPr>
          <p:spPr>
            <a:xfrm>
              <a:off x="7086600" y="42672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0" name="Oval 79"/>
            <p:cNvSpPr/>
            <p:nvPr/>
          </p:nvSpPr>
          <p:spPr>
            <a:xfrm>
              <a:off x="4953000" y="35052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1" name="Oval 80"/>
            <p:cNvSpPr/>
            <p:nvPr/>
          </p:nvSpPr>
          <p:spPr>
            <a:xfrm>
              <a:off x="5562600" y="35814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2" name="Oval 81"/>
            <p:cNvSpPr/>
            <p:nvPr/>
          </p:nvSpPr>
          <p:spPr>
            <a:xfrm>
              <a:off x="6096000" y="38100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3" name="Oval 82"/>
            <p:cNvSpPr/>
            <p:nvPr/>
          </p:nvSpPr>
          <p:spPr>
            <a:xfrm>
              <a:off x="5943600" y="40386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4" name="Oval 83"/>
            <p:cNvSpPr/>
            <p:nvPr/>
          </p:nvSpPr>
          <p:spPr>
            <a:xfrm>
              <a:off x="6019800" y="41910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5" name="Oval 84"/>
            <p:cNvSpPr/>
            <p:nvPr/>
          </p:nvSpPr>
          <p:spPr>
            <a:xfrm>
              <a:off x="6400800" y="37338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6" name="Oval 85"/>
            <p:cNvSpPr/>
            <p:nvPr/>
          </p:nvSpPr>
          <p:spPr>
            <a:xfrm>
              <a:off x="4343400" y="36576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7" name="Oval 86"/>
            <p:cNvSpPr/>
            <p:nvPr/>
          </p:nvSpPr>
          <p:spPr>
            <a:xfrm>
              <a:off x="5029200" y="37338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8" name="Oval 87"/>
            <p:cNvSpPr/>
            <p:nvPr/>
          </p:nvSpPr>
          <p:spPr>
            <a:xfrm>
              <a:off x="6248400" y="46482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9" name="Oval 88"/>
            <p:cNvSpPr/>
            <p:nvPr/>
          </p:nvSpPr>
          <p:spPr>
            <a:xfrm>
              <a:off x="6400800" y="49530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0" name="Oval 89"/>
            <p:cNvSpPr/>
            <p:nvPr/>
          </p:nvSpPr>
          <p:spPr>
            <a:xfrm>
              <a:off x="6705600" y="46482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1" name="Oval 90"/>
            <p:cNvSpPr/>
            <p:nvPr/>
          </p:nvSpPr>
          <p:spPr>
            <a:xfrm>
              <a:off x="4800600" y="49530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2" name="Oval 91"/>
            <p:cNvSpPr/>
            <p:nvPr/>
          </p:nvSpPr>
          <p:spPr>
            <a:xfrm>
              <a:off x="5562600" y="37338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3" name="Oval 92"/>
            <p:cNvSpPr/>
            <p:nvPr/>
          </p:nvSpPr>
          <p:spPr>
            <a:xfrm>
              <a:off x="5486400" y="40386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4" name="Oval 93"/>
            <p:cNvSpPr/>
            <p:nvPr/>
          </p:nvSpPr>
          <p:spPr>
            <a:xfrm>
              <a:off x="5562600" y="38100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5" name="Oval 94"/>
            <p:cNvSpPr/>
            <p:nvPr/>
          </p:nvSpPr>
          <p:spPr>
            <a:xfrm>
              <a:off x="5257800" y="36576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6" name="Oval 95"/>
            <p:cNvSpPr/>
            <p:nvPr/>
          </p:nvSpPr>
          <p:spPr>
            <a:xfrm>
              <a:off x="914400" y="51054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7" name="Oval 96"/>
            <p:cNvSpPr/>
            <p:nvPr/>
          </p:nvSpPr>
          <p:spPr>
            <a:xfrm>
              <a:off x="1066800" y="39624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8" name="Oval 97"/>
            <p:cNvSpPr/>
            <p:nvPr/>
          </p:nvSpPr>
          <p:spPr>
            <a:xfrm>
              <a:off x="5638800" y="54102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9" name="Oval 98"/>
            <p:cNvSpPr/>
            <p:nvPr/>
          </p:nvSpPr>
          <p:spPr>
            <a:xfrm>
              <a:off x="2362200" y="55626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0" name="Oval 99"/>
            <p:cNvSpPr/>
            <p:nvPr/>
          </p:nvSpPr>
          <p:spPr>
            <a:xfrm>
              <a:off x="2209800" y="5257800"/>
              <a:ext cx="152400" cy="152400"/>
            </a:xfrm>
            <a:prstGeom prst="ellipse">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11" name="TextBox 10"/>
          <p:cNvSpPr txBox="1"/>
          <p:nvPr/>
        </p:nvSpPr>
        <p:spPr>
          <a:xfrm>
            <a:off x="0" y="228600"/>
            <a:ext cx="9144000" cy="3924151"/>
          </a:xfrm>
          <a:prstGeom prst="rect">
            <a:avLst/>
          </a:prstGeom>
          <a:noFill/>
        </p:spPr>
        <p:txBody>
          <a:bodyPr wrap="square" rtlCol="0">
            <a:spAutoFit/>
          </a:bodyPr>
          <a:lstStyle/>
          <a:p>
            <a:pPr algn="ctr"/>
            <a:r>
              <a:rPr lang="en-US" sz="3200" dirty="0" smtClean="0">
                <a:solidFill>
                  <a:schemeClr val="bg1"/>
                </a:solidFill>
                <a:effectLst>
                  <a:glow rad="101600">
                    <a:schemeClr val="tx1">
                      <a:alpha val="60000"/>
                    </a:schemeClr>
                  </a:glow>
                </a:effectLst>
                <a:latin typeface="Arial Black" pitchFamily="34" charset="0"/>
              </a:rPr>
              <a:t>A Brief Review of Works Carried Out by the </a:t>
            </a:r>
            <a:r>
              <a:rPr lang="en-US" sz="3200" dirty="0" err="1" smtClean="0">
                <a:solidFill>
                  <a:schemeClr val="bg1"/>
                </a:solidFill>
                <a:effectLst>
                  <a:glow rad="101600">
                    <a:schemeClr val="tx1">
                      <a:alpha val="60000"/>
                    </a:schemeClr>
                  </a:glow>
                </a:effectLst>
                <a:latin typeface="Arial Black" pitchFamily="34" charset="0"/>
              </a:rPr>
              <a:t>Shappley’s</a:t>
            </a:r>
            <a:r>
              <a:rPr lang="en-US" sz="3200" dirty="0" smtClean="0">
                <a:solidFill>
                  <a:schemeClr val="bg1"/>
                </a:solidFill>
                <a:effectLst>
                  <a:glow rad="101600">
                    <a:schemeClr val="tx1">
                      <a:alpha val="60000"/>
                    </a:schemeClr>
                  </a:glow>
                </a:effectLst>
                <a:latin typeface="Arial Black" pitchFamily="34" charset="0"/>
              </a:rPr>
              <a:t> in Puerto Rico </a:t>
            </a:r>
          </a:p>
          <a:p>
            <a:pPr algn="ctr">
              <a:spcBef>
                <a:spcPts val="600"/>
              </a:spcBef>
            </a:pPr>
            <a:r>
              <a:rPr lang="en-US" sz="3200" dirty="0" smtClean="0">
                <a:solidFill>
                  <a:srgbClr val="FFC000"/>
                </a:solidFill>
                <a:effectLst>
                  <a:glow rad="101600">
                    <a:schemeClr val="tx1">
                      <a:alpha val="60000"/>
                    </a:schemeClr>
                  </a:glow>
                </a:effectLst>
                <a:latin typeface="Arial Black" pitchFamily="34" charset="0"/>
              </a:rPr>
              <a:t>1966 -2016</a:t>
            </a:r>
          </a:p>
          <a:p>
            <a:pPr algn="ctr">
              <a:spcBef>
                <a:spcPts val="600"/>
              </a:spcBef>
            </a:pPr>
            <a:r>
              <a:rPr lang="en-US" sz="3200" dirty="0" smtClean="0">
                <a:solidFill>
                  <a:schemeClr val="bg1"/>
                </a:solidFill>
                <a:effectLst>
                  <a:glow rad="101600">
                    <a:schemeClr val="tx1">
                      <a:alpha val="60000"/>
                    </a:schemeClr>
                  </a:glow>
                </a:effectLst>
                <a:latin typeface="Arial Black" pitchFamily="34" charset="0"/>
              </a:rPr>
              <a:t>Principal places where the </a:t>
            </a:r>
            <a:r>
              <a:rPr lang="en-US" sz="3200" dirty="0" err="1" smtClean="0">
                <a:solidFill>
                  <a:schemeClr val="bg1"/>
                </a:solidFill>
                <a:effectLst>
                  <a:glow rad="101600">
                    <a:schemeClr val="tx1">
                      <a:alpha val="60000"/>
                    </a:schemeClr>
                  </a:glow>
                </a:effectLst>
                <a:latin typeface="Arial Black" pitchFamily="34" charset="0"/>
              </a:rPr>
              <a:t>Shappley’s</a:t>
            </a:r>
            <a:r>
              <a:rPr lang="en-US" sz="3200" dirty="0" smtClean="0">
                <a:solidFill>
                  <a:schemeClr val="bg1"/>
                </a:solidFill>
                <a:effectLst>
                  <a:glow rad="101600">
                    <a:schemeClr val="tx1">
                      <a:alpha val="60000"/>
                    </a:schemeClr>
                  </a:glow>
                </a:effectLst>
                <a:latin typeface="Arial Black" pitchFamily="34" charset="0"/>
              </a:rPr>
              <a:t> have worked are indicated by the orange circles. </a:t>
            </a:r>
          </a:p>
          <a:p>
            <a:pPr algn="ctr">
              <a:spcBef>
                <a:spcPts val="1800"/>
              </a:spcBef>
            </a:pPr>
            <a:endParaRPr lang="en-US" sz="3200" dirty="0">
              <a:solidFill>
                <a:schemeClr val="bg1"/>
              </a:solidFill>
              <a:effectLst>
                <a:glow rad="101600">
                  <a:schemeClr val="tx1">
                    <a:alpha val="60000"/>
                  </a:schemeClr>
                </a:glow>
              </a:effectLst>
              <a:latin typeface="Franklin Gothic Demi Cond"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0" y="0"/>
            <a:ext cx="9144000" cy="6858000"/>
          </a:xfrm>
          <a:prstGeom prst="rect">
            <a:avLst/>
          </a:prstGeom>
          <a:gradFill flip="none" rotWithShape="1">
            <a:gsLst>
              <a:gs pos="0">
                <a:srgbClr val="000000"/>
              </a:gs>
              <a:gs pos="39999">
                <a:srgbClr val="0A128C"/>
              </a:gs>
              <a:gs pos="70000">
                <a:srgbClr val="181CC7"/>
              </a:gs>
              <a:gs pos="88000">
                <a:srgbClr val="7005D4"/>
              </a:gs>
              <a:gs pos="100000">
                <a:srgbClr val="8C3D91"/>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p>
        </p:txBody>
      </p:sp>
      <p:pic>
        <p:nvPicPr>
          <p:cNvPr id="12290" name="Picture 2" descr="001.jpg (500×375)"/>
          <p:cNvPicPr>
            <a:picLocks noChangeAspect="1" noChangeArrowheads="1"/>
          </p:cNvPicPr>
          <p:nvPr/>
        </p:nvPicPr>
        <p:blipFill>
          <a:blip r:embed="rId3" cstate="print"/>
          <a:srcRect/>
          <a:stretch>
            <a:fillRect/>
          </a:stretch>
        </p:blipFill>
        <p:spPr bwMode="auto">
          <a:xfrm>
            <a:off x="5562600" y="2667000"/>
            <a:ext cx="3581400" cy="2686050"/>
          </a:xfrm>
          <a:prstGeom prst="rect">
            <a:avLst/>
          </a:prstGeom>
          <a:noFill/>
          <a:effectLst>
            <a:softEdge rad="127000"/>
          </a:effectLst>
        </p:spPr>
      </p:pic>
      <p:pic>
        <p:nvPicPr>
          <p:cNvPr id="12292" name="Picture 4" descr="9a8afaae89b1579cd7aa25f8d90fb49f.jpg (236×300)"/>
          <p:cNvPicPr>
            <a:picLocks noChangeAspect="1" noChangeArrowheads="1"/>
          </p:cNvPicPr>
          <p:nvPr/>
        </p:nvPicPr>
        <p:blipFill>
          <a:blip r:embed="rId4" cstate="print"/>
          <a:srcRect t="10417" b="12500"/>
          <a:stretch>
            <a:fillRect/>
          </a:stretch>
        </p:blipFill>
        <p:spPr bwMode="auto">
          <a:xfrm>
            <a:off x="6266688" y="0"/>
            <a:ext cx="2877312" cy="2819400"/>
          </a:xfrm>
          <a:prstGeom prst="rect">
            <a:avLst/>
          </a:prstGeom>
          <a:noFill/>
          <a:effectLst>
            <a:softEdge rad="127000"/>
          </a:effectLst>
        </p:spPr>
      </p:pic>
      <p:sp>
        <p:nvSpPr>
          <p:cNvPr id="11" name="TextBox 10"/>
          <p:cNvSpPr txBox="1"/>
          <p:nvPr/>
        </p:nvSpPr>
        <p:spPr>
          <a:xfrm>
            <a:off x="0" y="152400"/>
            <a:ext cx="6400800" cy="4632037"/>
          </a:xfrm>
          <a:prstGeom prst="rect">
            <a:avLst/>
          </a:prstGeom>
          <a:noFill/>
        </p:spPr>
        <p:txBody>
          <a:bodyPr wrap="square" rtlCol="0">
            <a:spAutoFit/>
          </a:bodyPr>
          <a:lstStyle/>
          <a:p>
            <a:pPr>
              <a:spcBef>
                <a:spcPts val="600"/>
              </a:spcBef>
              <a:buFont typeface="Arial" pitchFamily="34" charset="0"/>
              <a:buChar char="•"/>
            </a:pPr>
            <a:r>
              <a:rPr lang="en-US" sz="2000" dirty="0" smtClean="0">
                <a:solidFill>
                  <a:schemeClr val="bg1"/>
                </a:solidFill>
                <a:effectLst>
                  <a:glow rad="101600">
                    <a:schemeClr val="tx1">
                      <a:alpha val="60000"/>
                    </a:schemeClr>
                  </a:glow>
                </a:effectLst>
                <a:latin typeface="Arial Black" pitchFamily="34" charset="0"/>
              </a:rPr>
              <a:t>A few months after their arrival in 1966, Bro. Shappley was asked to take charge of a radio program. He continued to have weekly programs for over 30 years on stations KVM, </a:t>
            </a:r>
            <a:r>
              <a:rPr lang="en-US" sz="2000" dirty="0" smtClean="0">
                <a:solidFill>
                  <a:schemeClr val="bg1"/>
                </a:solidFill>
                <a:effectLst>
                  <a:glow rad="101600">
                    <a:schemeClr val="tx1">
                      <a:alpha val="60000"/>
                    </a:schemeClr>
                  </a:glow>
                </a:effectLst>
                <a:latin typeface="Arial Black" pitchFamily="34" charset="0"/>
              </a:rPr>
              <a:t>then Sal-Soul and, later, </a:t>
            </a:r>
            <a:r>
              <a:rPr lang="en-US" sz="2000" dirty="0" smtClean="0">
                <a:solidFill>
                  <a:schemeClr val="bg1"/>
                </a:solidFill>
                <a:effectLst>
                  <a:glow rad="101600">
                    <a:schemeClr val="tx1">
                      <a:alpha val="60000"/>
                    </a:schemeClr>
                  </a:glow>
                </a:effectLst>
                <a:latin typeface="Arial Black" pitchFamily="34" charset="0"/>
              </a:rPr>
              <a:t>WIAC.</a:t>
            </a:r>
          </a:p>
          <a:p>
            <a:pPr>
              <a:spcBef>
                <a:spcPts val="600"/>
              </a:spcBef>
              <a:buFont typeface="Arial" pitchFamily="34" charset="0"/>
              <a:buChar char="•"/>
            </a:pPr>
            <a:r>
              <a:rPr lang="en-US" sz="2000" dirty="0" smtClean="0">
                <a:solidFill>
                  <a:schemeClr val="bg1"/>
                </a:solidFill>
                <a:effectLst>
                  <a:glow rad="101600">
                    <a:schemeClr val="tx1">
                      <a:alpha val="60000"/>
                    </a:schemeClr>
                  </a:glow>
                </a:effectLst>
                <a:latin typeface="Arial Black" pitchFamily="34" charset="0"/>
              </a:rPr>
              <a:t>A lot of time on the highways: evangelism in homes throughout the island and gospel meetings.</a:t>
            </a:r>
          </a:p>
          <a:p>
            <a:pPr>
              <a:spcBef>
                <a:spcPts val="600"/>
              </a:spcBef>
              <a:buFont typeface="Arial" pitchFamily="34" charset="0"/>
              <a:buChar char="•"/>
            </a:pPr>
            <a:r>
              <a:rPr lang="en-US" sz="2000" dirty="0" smtClean="0">
                <a:solidFill>
                  <a:schemeClr val="bg1"/>
                </a:solidFill>
                <a:effectLst>
                  <a:glow rad="101600">
                    <a:schemeClr val="tx1">
                      <a:alpha val="60000"/>
                    </a:schemeClr>
                  </a:glow>
                </a:effectLst>
                <a:latin typeface="Arial Black" pitchFamily="34" charset="0"/>
              </a:rPr>
              <a:t>Numerous trips to the Dominican</a:t>
            </a:r>
            <a:br>
              <a:rPr lang="en-US" sz="2000" dirty="0" smtClean="0">
                <a:solidFill>
                  <a:schemeClr val="bg1"/>
                </a:solidFill>
                <a:effectLst>
                  <a:glow rad="101600">
                    <a:schemeClr val="tx1">
                      <a:alpha val="60000"/>
                    </a:schemeClr>
                  </a:glow>
                </a:effectLst>
                <a:latin typeface="Arial Black" pitchFamily="34" charset="0"/>
              </a:rPr>
            </a:br>
            <a:r>
              <a:rPr lang="en-US" sz="2000" dirty="0" smtClean="0">
                <a:solidFill>
                  <a:schemeClr val="bg1"/>
                </a:solidFill>
                <a:effectLst>
                  <a:glow rad="101600">
                    <a:schemeClr val="tx1">
                      <a:alpha val="60000"/>
                    </a:schemeClr>
                  </a:glow>
                </a:effectLst>
                <a:latin typeface="Arial Black" pitchFamily="34" charset="0"/>
              </a:rPr>
              <a:t>Republic for evangelism.</a:t>
            </a:r>
          </a:p>
          <a:p>
            <a:pPr>
              <a:spcBef>
                <a:spcPts val="600"/>
              </a:spcBef>
              <a:buFont typeface="Arial" pitchFamily="34" charset="0"/>
              <a:buChar char="•"/>
            </a:pPr>
            <a:r>
              <a:rPr lang="en-US" sz="2000" dirty="0" smtClean="0">
                <a:solidFill>
                  <a:schemeClr val="bg1"/>
                </a:solidFill>
                <a:effectLst>
                  <a:glow rad="101600">
                    <a:schemeClr val="tx1">
                      <a:alpha val="60000"/>
                    </a:schemeClr>
                  </a:glow>
                </a:effectLst>
                <a:latin typeface="Arial Black" pitchFamily="34" charset="0"/>
              </a:rPr>
              <a:t> 25 consecutive years as teacher</a:t>
            </a:r>
            <a:br>
              <a:rPr lang="en-US" sz="2000" dirty="0" smtClean="0">
                <a:solidFill>
                  <a:schemeClr val="bg1"/>
                </a:solidFill>
                <a:effectLst>
                  <a:glow rad="101600">
                    <a:schemeClr val="tx1">
                      <a:alpha val="60000"/>
                    </a:schemeClr>
                  </a:glow>
                </a:effectLst>
                <a:latin typeface="Arial Black" pitchFamily="34" charset="0"/>
              </a:rPr>
            </a:br>
            <a:r>
              <a:rPr lang="en-US" sz="2000" dirty="0" smtClean="0">
                <a:solidFill>
                  <a:schemeClr val="bg1"/>
                </a:solidFill>
                <a:effectLst>
                  <a:glow rad="101600">
                    <a:schemeClr val="tx1">
                      <a:alpha val="60000"/>
                    </a:schemeClr>
                  </a:glow>
                </a:effectLst>
                <a:latin typeface="Arial Black" pitchFamily="34" charset="0"/>
              </a:rPr>
              <a:t>in the School of Advanced Bible</a:t>
            </a:r>
            <a:br>
              <a:rPr lang="en-US" sz="2000" dirty="0" smtClean="0">
                <a:solidFill>
                  <a:schemeClr val="bg1"/>
                </a:solidFill>
                <a:effectLst>
                  <a:glow rad="101600">
                    <a:schemeClr val="tx1">
                      <a:alpha val="60000"/>
                    </a:schemeClr>
                  </a:glow>
                </a:effectLst>
                <a:latin typeface="Arial Black" pitchFamily="34" charset="0"/>
              </a:rPr>
            </a:br>
            <a:r>
              <a:rPr lang="en-US" sz="2000" dirty="0" smtClean="0">
                <a:solidFill>
                  <a:schemeClr val="bg1"/>
                </a:solidFill>
                <a:effectLst>
                  <a:glow rad="101600">
                    <a:schemeClr val="tx1">
                      <a:alpha val="60000"/>
                    </a:schemeClr>
                  </a:glow>
                </a:effectLst>
                <a:latin typeface="Arial Black" pitchFamily="34" charset="0"/>
              </a:rPr>
              <a:t>Studies for churches of Christ in</a:t>
            </a:r>
            <a:br>
              <a:rPr lang="en-US" sz="2000" dirty="0" smtClean="0">
                <a:solidFill>
                  <a:schemeClr val="bg1"/>
                </a:solidFill>
                <a:effectLst>
                  <a:glow rad="101600">
                    <a:schemeClr val="tx1">
                      <a:alpha val="60000"/>
                    </a:schemeClr>
                  </a:glow>
                </a:effectLst>
                <a:latin typeface="Arial Black" pitchFamily="34" charset="0"/>
              </a:rPr>
            </a:br>
            <a:r>
              <a:rPr lang="en-US" sz="2000" dirty="0" smtClean="0">
                <a:solidFill>
                  <a:schemeClr val="bg1"/>
                </a:solidFill>
                <a:effectLst>
                  <a:glow rad="101600">
                    <a:schemeClr val="tx1">
                      <a:alpha val="60000"/>
                    </a:schemeClr>
                  </a:glow>
                </a:effectLst>
                <a:latin typeface="Arial Black" pitchFamily="34" charset="0"/>
              </a:rPr>
              <a:t>Puerto Rico.</a:t>
            </a:r>
          </a:p>
        </p:txBody>
      </p:sp>
      <p:pic>
        <p:nvPicPr>
          <p:cNvPr id="1028" name="Picture 4" descr="0maparepublicadom.gif (950×687)"/>
          <p:cNvPicPr>
            <a:picLocks noChangeAspect="1" noChangeArrowheads="1"/>
          </p:cNvPicPr>
          <p:nvPr/>
        </p:nvPicPr>
        <p:blipFill>
          <a:blip r:embed="rId5" cstate="print"/>
          <a:srcRect/>
          <a:stretch>
            <a:fillRect/>
          </a:stretch>
        </p:blipFill>
        <p:spPr bwMode="auto">
          <a:xfrm>
            <a:off x="6550205" y="5147591"/>
            <a:ext cx="2365195" cy="1710409"/>
          </a:xfrm>
          <a:prstGeom prst="rect">
            <a:avLst/>
          </a:prstGeom>
          <a:noFill/>
          <a:effectLst>
            <a:softEdge rad="127000"/>
          </a:effectLst>
        </p:spPr>
      </p:pic>
      <p:pic>
        <p:nvPicPr>
          <p:cNvPr id="1026" name="Picture 2" descr="C:\Google Drive - Kiara\Pictures-GoogleDrive\Escuela -2013 Mayo\preparacion-escuela-PR-2013-05.jpg"/>
          <p:cNvPicPr>
            <a:picLocks noChangeAspect="1" noChangeArrowheads="1"/>
          </p:cNvPicPr>
          <p:nvPr/>
        </p:nvPicPr>
        <p:blipFill>
          <a:blip r:embed="rId6" cstate="print"/>
          <a:srcRect t="20962"/>
          <a:stretch>
            <a:fillRect/>
          </a:stretch>
        </p:blipFill>
        <p:spPr bwMode="auto">
          <a:xfrm>
            <a:off x="0" y="4722291"/>
            <a:ext cx="6172200" cy="2135709"/>
          </a:xfrm>
          <a:prstGeom prst="rect">
            <a:avLst/>
          </a:prstGeom>
          <a:noFill/>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2000"/>
                                        <p:tgtEl>
                                          <p:spTgt spid="12290"/>
                                        </p:tgtEl>
                                      </p:cBhvr>
                                    </p:animEffect>
                                  </p:childTnLst>
                                </p:cTn>
                              </p:par>
                              <p:par>
                                <p:cTn id="8" presetID="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 calcmode="lin" valueType="num">
                                      <p:cBhvr additive="base">
                                        <p:cTn id="10" dur="500" fill="hold"/>
                                        <p:tgtEl>
                                          <p:spTgt spid="1028"/>
                                        </p:tgtEl>
                                        <p:attrNameLst>
                                          <p:attrName>ppt_x</p:attrName>
                                        </p:attrNameLst>
                                      </p:cBhvr>
                                      <p:tavLst>
                                        <p:tav tm="0">
                                          <p:val>
                                            <p:strVal val="#ppt_x"/>
                                          </p:val>
                                        </p:tav>
                                        <p:tav tm="100000">
                                          <p:val>
                                            <p:strVal val="#ppt_x"/>
                                          </p:val>
                                        </p:tav>
                                      </p:tavLst>
                                    </p:anim>
                                    <p:anim calcmode="lin" valueType="num">
                                      <p:cBhvr additive="base">
                                        <p:cTn id="11" dur="500" fill="hold"/>
                                        <p:tgtEl>
                                          <p:spTgt spid="1028"/>
                                        </p:tgtEl>
                                        <p:attrNameLst>
                                          <p:attrName>ppt_y</p:attrName>
                                        </p:attrNameLst>
                                      </p:cBhvr>
                                      <p:tavLst>
                                        <p:tav tm="0">
                                          <p:val>
                                            <p:strVal val="1+#ppt_h/2"/>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0" y="0"/>
            <a:ext cx="9144000" cy="6858000"/>
          </a:xfrm>
          <a:prstGeom prst="rect">
            <a:avLst/>
          </a:prstGeom>
          <a:gradFill flip="none" rotWithShape="1">
            <a:gsLst>
              <a:gs pos="0">
                <a:srgbClr val="000000"/>
              </a:gs>
              <a:gs pos="39999">
                <a:srgbClr val="0A128C"/>
              </a:gs>
              <a:gs pos="70000">
                <a:srgbClr val="181CC7"/>
              </a:gs>
              <a:gs pos="88000">
                <a:srgbClr val="7005D4"/>
              </a:gs>
              <a:gs pos="100000">
                <a:srgbClr val="8C3D91"/>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sp>
        <p:nvSpPr>
          <p:cNvPr id="11" name="TextBox 10"/>
          <p:cNvSpPr txBox="1"/>
          <p:nvPr/>
        </p:nvSpPr>
        <p:spPr>
          <a:xfrm>
            <a:off x="0" y="0"/>
            <a:ext cx="4343400" cy="6786473"/>
          </a:xfrm>
          <a:prstGeom prst="rect">
            <a:avLst/>
          </a:prstGeom>
          <a:noFill/>
        </p:spPr>
        <p:txBody>
          <a:bodyPr wrap="square" rtlCol="0">
            <a:spAutoFit/>
          </a:bodyPr>
          <a:lstStyle/>
          <a:p>
            <a:pPr>
              <a:spcBef>
                <a:spcPts val="600"/>
              </a:spcBef>
              <a:buFont typeface="Arial" pitchFamily="34" charset="0"/>
              <a:buChar char="•"/>
            </a:pPr>
            <a:r>
              <a:rPr lang="en-US" sz="2000" dirty="0" smtClean="0">
                <a:solidFill>
                  <a:schemeClr val="bg1"/>
                </a:solidFill>
                <a:effectLst>
                  <a:glow rad="101600">
                    <a:schemeClr val="tx1">
                      <a:alpha val="60000"/>
                    </a:schemeClr>
                  </a:glow>
                </a:effectLst>
                <a:latin typeface="Franklin Gothic Demi Cond" pitchFamily="34" charset="0"/>
              </a:rPr>
              <a:t> </a:t>
            </a:r>
            <a:r>
              <a:rPr lang="en-US" sz="2800" dirty="0" smtClean="0">
                <a:solidFill>
                  <a:schemeClr val="bg1"/>
                </a:solidFill>
                <a:effectLst>
                  <a:glow rad="101600">
                    <a:schemeClr val="tx1">
                      <a:alpha val="60000"/>
                    </a:schemeClr>
                  </a:glow>
                </a:effectLst>
                <a:latin typeface="Franklin Gothic Demi Cond" pitchFamily="34" charset="0"/>
              </a:rPr>
              <a:t>The 11 lesson Bible course “What Does the Bible Say?” was offered in newspapers. </a:t>
            </a:r>
          </a:p>
          <a:p>
            <a:pPr>
              <a:spcBef>
                <a:spcPts val="600"/>
              </a:spcBef>
              <a:buFont typeface="Arial" pitchFamily="34" charset="0"/>
              <a:buChar char="•"/>
            </a:pPr>
            <a:r>
              <a:rPr lang="en-US" sz="2800" dirty="0" smtClean="0">
                <a:solidFill>
                  <a:schemeClr val="bg1"/>
                </a:solidFill>
                <a:effectLst>
                  <a:glow rad="101600">
                    <a:schemeClr val="tx1">
                      <a:alpha val="60000"/>
                    </a:schemeClr>
                  </a:glow>
                </a:effectLst>
                <a:latin typeface="Franklin Gothic Demi Cond" pitchFamily="34" charset="0"/>
              </a:rPr>
              <a:t>Soon, the number of students reached 3,000.</a:t>
            </a:r>
          </a:p>
          <a:p>
            <a:pPr>
              <a:spcBef>
                <a:spcPts val="600"/>
              </a:spcBef>
              <a:buFont typeface="Arial" pitchFamily="34" charset="0"/>
              <a:buChar char="•"/>
            </a:pPr>
            <a:r>
              <a:rPr lang="en-US" sz="2800" dirty="0" smtClean="0">
                <a:solidFill>
                  <a:schemeClr val="bg1"/>
                </a:solidFill>
                <a:effectLst>
                  <a:glow rad="101600">
                    <a:schemeClr val="tx1">
                      <a:alpha val="60000"/>
                    </a:schemeClr>
                  </a:glow>
                </a:effectLst>
                <a:latin typeface="Franklin Gothic Demi Cond" pitchFamily="34" charset="0"/>
              </a:rPr>
              <a:t>Very large numbers of lessons were needed!</a:t>
            </a:r>
          </a:p>
          <a:p>
            <a:pPr>
              <a:spcBef>
                <a:spcPts val="600"/>
              </a:spcBef>
              <a:buFont typeface="Arial" pitchFamily="34" charset="0"/>
              <a:buChar char="•"/>
            </a:pPr>
            <a:r>
              <a:rPr lang="en-US" sz="2800" dirty="0" smtClean="0">
                <a:solidFill>
                  <a:schemeClr val="bg1"/>
                </a:solidFill>
                <a:effectLst>
                  <a:glow rad="101600">
                    <a:schemeClr val="tx1">
                      <a:alpha val="60000"/>
                    </a:schemeClr>
                  </a:glow>
                </a:effectLst>
                <a:latin typeface="Franklin Gothic Demi Cond" pitchFamily="34" charset="0"/>
              </a:rPr>
              <a:t>This </a:t>
            </a:r>
            <a:r>
              <a:rPr lang="en-US" sz="2800" dirty="0" err="1" smtClean="0">
                <a:solidFill>
                  <a:schemeClr val="bg1"/>
                </a:solidFill>
                <a:effectLst>
                  <a:glow rad="101600">
                    <a:schemeClr val="tx1">
                      <a:alpha val="60000"/>
                    </a:schemeClr>
                  </a:glow>
                </a:effectLst>
                <a:latin typeface="Franklin Gothic Demi Cond" pitchFamily="34" charset="0"/>
              </a:rPr>
              <a:t>circunstance</a:t>
            </a:r>
            <a:r>
              <a:rPr lang="en-US" sz="2800" dirty="0" smtClean="0">
                <a:solidFill>
                  <a:schemeClr val="bg1"/>
                </a:solidFill>
                <a:effectLst>
                  <a:glow rad="101600">
                    <a:schemeClr val="tx1">
                      <a:alpha val="60000"/>
                    </a:schemeClr>
                  </a:glow>
                </a:effectLst>
                <a:latin typeface="Franklin Gothic Demi Cond" pitchFamily="34" charset="0"/>
              </a:rPr>
              <a:t> lead to the decision to buy a small printing press, which was installed in the bedroom of the Shappley house in Sierra </a:t>
            </a:r>
            <a:r>
              <a:rPr lang="en-US" sz="2800" dirty="0" err="1" smtClean="0">
                <a:solidFill>
                  <a:schemeClr val="bg1"/>
                </a:solidFill>
                <a:effectLst>
                  <a:glow rad="101600">
                    <a:schemeClr val="tx1">
                      <a:alpha val="60000"/>
                    </a:schemeClr>
                  </a:glow>
                </a:effectLst>
                <a:latin typeface="Franklin Gothic Demi Cond" pitchFamily="34" charset="0"/>
              </a:rPr>
              <a:t>Bayamón</a:t>
            </a:r>
            <a:r>
              <a:rPr lang="en-US" sz="2800" dirty="0" smtClean="0">
                <a:solidFill>
                  <a:schemeClr val="bg1"/>
                </a:solidFill>
                <a:effectLst>
                  <a:glow rad="101600">
                    <a:schemeClr val="tx1">
                      <a:alpha val="60000"/>
                    </a:schemeClr>
                  </a:glow>
                </a:effectLst>
                <a:latin typeface="Franklin Gothic Demi Cond" pitchFamily="34" charset="0"/>
              </a:rPr>
              <a:t>… and </a:t>
            </a:r>
            <a:r>
              <a:rPr lang="en-US" sz="2800" dirty="0" smtClean="0">
                <a:solidFill>
                  <a:srgbClr val="FFC000"/>
                </a:solidFill>
                <a:effectLst>
                  <a:glow rad="101600">
                    <a:schemeClr val="tx1">
                      <a:alpha val="60000"/>
                    </a:schemeClr>
                  </a:glow>
                </a:effectLst>
                <a:latin typeface="Franklin Gothic Demi Cond" pitchFamily="34" charset="0"/>
              </a:rPr>
              <a:t>Sword of the Spirit Press </a:t>
            </a:r>
            <a:r>
              <a:rPr lang="en-US" sz="2800" dirty="0" smtClean="0">
                <a:solidFill>
                  <a:schemeClr val="bg1"/>
                </a:solidFill>
                <a:effectLst>
                  <a:glow rad="101600">
                    <a:schemeClr val="tx1">
                      <a:alpha val="60000"/>
                    </a:schemeClr>
                  </a:glow>
                </a:effectLst>
                <a:latin typeface="Franklin Gothic Demi Cond" pitchFamily="34" charset="0"/>
              </a:rPr>
              <a:t>was born, later named </a:t>
            </a:r>
            <a:r>
              <a:rPr lang="en-US" sz="2800" dirty="0" smtClean="0">
                <a:solidFill>
                  <a:srgbClr val="FFC000"/>
                </a:solidFill>
                <a:effectLst>
                  <a:glow rad="101600">
                    <a:schemeClr val="tx1">
                      <a:alpha val="60000"/>
                    </a:schemeClr>
                  </a:glow>
                </a:effectLst>
                <a:latin typeface="Franklin Gothic Demi Cond" pitchFamily="34" charset="0"/>
              </a:rPr>
              <a:t>Editorial La Paz</a:t>
            </a:r>
            <a:r>
              <a:rPr lang="en-US" sz="2800" dirty="0" smtClean="0">
                <a:solidFill>
                  <a:schemeClr val="bg1"/>
                </a:solidFill>
                <a:effectLst>
                  <a:glow rad="101600">
                    <a:schemeClr val="tx1">
                      <a:alpha val="60000"/>
                    </a:schemeClr>
                  </a:glow>
                </a:effectLst>
                <a:latin typeface="Franklin Gothic Demi Cond" pitchFamily="34" charset="0"/>
              </a:rPr>
              <a:t>.</a:t>
            </a:r>
          </a:p>
        </p:txBody>
      </p:sp>
      <p:pic>
        <p:nvPicPr>
          <p:cNvPr id="4" name="Picture 3" descr="curso-qu-dice-la-biblia-12-728.jpg"/>
          <p:cNvPicPr>
            <a:picLocks noChangeAspect="1"/>
          </p:cNvPicPr>
          <p:nvPr/>
        </p:nvPicPr>
        <p:blipFill>
          <a:blip r:embed="rId3" cstate="print"/>
          <a:srcRect l="7160" t="5556" r="6294" b="7778"/>
          <a:stretch>
            <a:fillRect/>
          </a:stretch>
        </p:blipFill>
        <p:spPr>
          <a:xfrm>
            <a:off x="4370754" y="152400"/>
            <a:ext cx="4620846" cy="655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0" y="0"/>
            <a:ext cx="9144000" cy="6858000"/>
          </a:xfrm>
          <a:prstGeom prst="rect">
            <a:avLst/>
          </a:prstGeom>
          <a:gradFill flip="none" rotWithShape="1">
            <a:gsLst>
              <a:gs pos="0">
                <a:srgbClr val="000000"/>
              </a:gs>
              <a:gs pos="39999">
                <a:srgbClr val="0A128C"/>
              </a:gs>
              <a:gs pos="70000">
                <a:srgbClr val="181CC7"/>
              </a:gs>
              <a:gs pos="88000">
                <a:srgbClr val="7005D4"/>
              </a:gs>
              <a:gs pos="100000">
                <a:srgbClr val="8C3D91"/>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pic>
        <p:nvPicPr>
          <p:cNvPr id="5" name="Picture 2" descr="C:\Google Drive - Kiara\Pictures-GoogleDrive\Iglesia de Cristo Bayamón -Niños y maestras\IMG_7695.JPG"/>
          <p:cNvPicPr>
            <a:picLocks noChangeAspect="1" noChangeArrowheads="1"/>
          </p:cNvPicPr>
          <p:nvPr/>
        </p:nvPicPr>
        <p:blipFill>
          <a:blip r:embed="rId3" cstate="print"/>
          <a:srcRect/>
          <a:stretch>
            <a:fillRect/>
          </a:stretch>
        </p:blipFill>
        <p:spPr bwMode="auto">
          <a:xfrm>
            <a:off x="914400" y="2082800"/>
            <a:ext cx="7162800" cy="4775200"/>
          </a:xfrm>
          <a:prstGeom prst="rect">
            <a:avLst/>
          </a:prstGeom>
          <a:noFill/>
          <a:effectLst>
            <a:softEdge rad="127000"/>
          </a:effectLst>
        </p:spPr>
      </p:pic>
      <p:sp>
        <p:nvSpPr>
          <p:cNvPr id="6" name="TextBox 5"/>
          <p:cNvSpPr txBox="1"/>
          <p:nvPr/>
        </p:nvSpPr>
        <p:spPr>
          <a:xfrm>
            <a:off x="0" y="0"/>
            <a:ext cx="9144000" cy="2031325"/>
          </a:xfrm>
          <a:prstGeom prst="rect">
            <a:avLst/>
          </a:prstGeom>
          <a:noFill/>
        </p:spPr>
        <p:txBody>
          <a:bodyPr wrap="square" rtlCol="0">
            <a:spAutoFit/>
          </a:bodyPr>
          <a:lstStyle/>
          <a:p>
            <a:pPr algn="ctr"/>
            <a:r>
              <a:rPr lang="en-US" dirty="0" smtClean="0">
                <a:solidFill>
                  <a:schemeClr val="bg1"/>
                </a:solidFill>
                <a:effectLst>
                  <a:glow rad="101600">
                    <a:schemeClr val="tx1">
                      <a:alpha val="60000"/>
                    </a:schemeClr>
                  </a:glow>
                </a:effectLst>
                <a:latin typeface="Arial Black" pitchFamily="34" charset="0"/>
              </a:rPr>
              <a:t>Year after year, Rita Shappley teaches classes for children, young people, girls </a:t>
            </a:r>
            <a:r>
              <a:rPr lang="en-US" dirty="0" smtClean="0">
                <a:solidFill>
                  <a:schemeClr val="bg1"/>
                </a:solidFill>
                <a:effectLst>
                  <a:glow rad="101600">
                    <a:schemeClr val="tx1">
                      <a:alpha val="60000"/>
                    </a:schemeClr>
                  </a:glow>
                </a:effectLst>
                <a:latin typeface="Arial Black" pitchFamily="34" charset="0"/>
              </a:rPr>
              <a:t>only</a:t>
            </a:r>
            <a:r>
              <a:rPr lang="en-US" dirty="0" smtClean="0">
                <a:solidFill>
                  <a:schemeClr val="bg1"/>
                </a:solidFill>
                <a:effectLst>
                  <a:glow rad="101600">
                    <a:schemeClr val="tx1">
                      <a:alpha val="60000"/>
                    </a:schemeClr>
                  </a:glow>
                </a:effectLst>
                <a:latin typeface="Arial Black" pitchFamily="34" charset="0"/>
              </a:rPr>
              <a:t> </a:t>
            </a:r>
            <a:r>
              <a:rPr lang="en-US" dirty="0" smtClean="0">
                <a:solidFill>
                  <a:schemeClr val="bg1"/>
                </a:solidFill>
                <a:effectLst>
                  <a:glow rad="101600">
                    <a:schemeClr val="tx1">
                      <a:alpha val="60000"/>
                    </a:schemeClr>
                  </a:glow>
                </a:effectLst>
                <a:latin typeface="Arial Black" pitchFamily="34" charset="0"/>
              </a:rPr>
              <a:t>and women, motivating and training other ladies for these ministries. She organizes and carries out a great number of activities for youth. She prepares a </a:t>
            </a:r>
            <a:r>
              <a:rPr lang="en-US" dirty="0" smtClean="0">
                <a:solidFill>
                  <a:schemeClr val="bg1"/>
                </a:solidFill>
                <a:effectLst>
                  <a:glow rad="101600">
                    <a:schemeClr val="tx1">
                      <a:alpha val="60000"/>
                    </a:schemeClr>
                  </a:glow>
                </a:effectLst>
                <a:latin typeface="Arial Black" pitchFamily="34" charset="0"/>
              </a:rPr>
              <a:t>very large quantity </a:t>
            </a:r>
            <a:r>
              <a:rPr lang="en-US" dirty="0" smtClean="0">
                <a:solidFill>
                  <a:schemeClr val="bg1"/>
                </a:solidFill>
                <a:effectLst>
                  <a:glow rad="101600">
                    <a:schemeClr val="tx1">
                      <a:alpha val="60000"/>
                    </a:schemeClr>
                  </a:glow>
                </a:effectLst>
                <a:latin typeface="Arial Black" pitchFamily="34" charset="0"/>
              </a:rPr>
              <a:t>of materials for Bible classes. And works for a number of years in the printing facility, </a:t>
            </a:r>
            <a:r>
              <a:rPr lang="en-US" dirty="0" smtClean="0">
                <a:solidFill>
                  <a:schemeClr val="bg1"/>
                </a:solidFill>
                <a:effectLst>
                  <a:glow rad="101600">
                    <a:schemeClr val="tx1">
                      <a:alpha val="60000"/>
                    </a:schemeClr>
                  </a:glow>
                </a:effectLst>
                <a:latin typeface="Arial Black" pitchFamily="34" charset="0"/>
              </a:rPr>
              <a:t>designing publication covers, cassette and CD labels, making </a:t>
            </a:r>
            <a:r>
              <a:rPr lang="en-US" dirty="0" smtClean="0">
                <a:solidFill>
                  <a:schemeClr val="bg1"/>
                </a:solidFill>
                <a:effectLst>
                  <a:glow rad="101600">
                    <a:schemeClr val="tx1">
                      <a:alpha val="60000"/>
                    </a:schemeClr>
                  </a:glow>
                </a:effectLst>
                <a:latin typeface="Arial Black" pitchFamily="34" charset="0"/>
              </a:rPr>
              <a:t>hundreds of thousands of copies of cassettes, CD’s, manuals and books.</a:t>
            </a:r>
            <a:endParaRPr lang="en-US" dirty="0">
              <a:solidFill>
                <a:schemeClr val="bg1"/>
              </a:solidFill>
              <a:effectLst>
                <a:glow rad="101600">
                  <a:schemeClr val="tx1">
                    <a:alpha val="60000"/>
                  </a:schemeClr>
                </a:glow>
              </a:effectLst>
              <a:latin typeface="Arial Black"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0" y="0"/>
            <a:ext cx="9144000" cy="6858000"/>
          </a:xfrm>
          <a:prstGeom prst="rect">
            <a:avLst/>
          </a:prstGeom>
          <a:gradFill flip="none" rotWithShape="1">
            <a:gsLst>
              <a:gs pos="0">
                <a:srgbClr val="000000"/>
              </a:gs>
              <a:gs pos="39999">
                <a:srgbClr val="0A128C"/>
              </a:gs>
              <a:gs pos="70000">
                <a:srgbClr val="181CC7"/>
              </a:gs>
              <a:gs pos="88000">
                <a:srgbClr val="7005D4"/>
              </a:gs>
              <a:gs pos="100000">
                <a:srgbClr val="8C3D91"/>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pic>
        <p:nvPicPr>
          <p:cNvPr id="2053" name="Picture 5" descr="C:\Users\Dewayne\Pictures\Lala-Michaela-Kiara.jpg"/>
          <p:cNvPicPr>
            <a:picLocks noChangeAspect="1" noChangeArrowheads="1"/>
          </p:cNvPicPr>
          <p:nvPr/>
        </p:nvPicPr>
        <p:blipFill>
          <a:blip r:embed="rId3" cstate="print"/>
          <a:srcRect/>
          <a:stretch>
            <a:fillRect/>
          </a:stretch>
        </p:blipFill>
        <p:spPr bwMode="auto">
          <a:xfrm>
            <a:off x="0" y="0"/>
            <a:ext cx="4972050" cy="6629400"/>
          </a:xfrm>
          <a:prstGeom prst="rect">
            <a:avLst/>
          </a:prstGeom>
          <a:noFill/>
          <a:effectLst>
            <a:softEdge rad="127000"/>
          </a:effectLst>
        </p:spPr>
      </p:pic>
      <p:sp>
        <p:nvSpPr>
          <p:cNvPr id="8" name="TextBox 7"/>
          <p:cNvSpPr txBox="1"/>
          <p:nvPr/>
        </p:nvSpPr>
        <p:spPr>
          <a:xfrm>
            <a:off x="4800600" y="152400"/>
            <a:ext cx="4038600" cy="6524863"/>
          </a:xfrm>
          <a:prstGeom prst="rect">
            <a:avLst/>
          </a:prstGeom>
          <a:noFill/>
        </p:spPr>
        <p:txBody>
          <a:bodyPr wrap="square" rtlCol="0">
            <a:spAutoFit/>
          </a:bodyPr>
          <a:lstStyle/>
          <a:p>
            <a:pPr algn="ctr"/>
            <a:r>
              <a:rPr lang="en-US" sz="2400" dirty="0" smtClean="0">
                <a:solidFill>
                  <a:schemeClr val="bg1"/>
                </a:solidFill>
                <a:effectLst>
                  <a:glow rad="101600">
                    <a:schemeClr val="tx1">
                      <a:alpha val="60000"/>
                    </a:schemeClr>
                  </a:glow>
                </a:effectLst>
                <a:latin typeface="Arial Black" pitchFamily="34" charset="0"/>
              </a:rPr>
              <a:t>Sharon </a:t>
            </a:r>
            <a:r>
              <a:rPr lang="en-US" sz="2400" dirty="0" err="1" smtClean="0">
                <a:solidFill>
                  <a:schemeClr val="bg1"/>
                </a:solidFill>
                <a:effectLst>
                  <a:glow rad="101600">
                    <a:schemeClr val="tx1">
                      <a:alpha val="60000"/>
                    </a:schemeClr>
                  </a:glow>
                </a:effectLst>
                <a:latin typeface="Arial Black" pitchFamily="34" charset="0"/>
              </a:rPr>
              <a:t>Laretta</a:t>
            </a:r>
            <a:r>
              <a:rPr lang="en-US" sz="2400" dirty="0" smtClean="0">
                <a:solidFill>
                  <a:schemeClr val="bg1"/>
                </a:solidFill>
                <a:effectLst>
                  <a:glow rad="101600">
                    <a:schemeClr val="tx1">
                      <a:alpha val="60000"/>
                    </a:schemeClr>
                  </a:glow>
                </a:effectLst>
                <a:latin typeface="Arial Black" pitchFamily="34" charset="0"/>
              </a:rPr>
              <a:t> Shappley, with her daughter Michaela and </a:t>
            </a:r>
            <a:r>
              <a:rPr lang="en-US" sz="2400" dirty="0" err="1" smtClean="0">
                <a:solidFill>
                  <a:schemeClr val="bg1"/>
                </a:solidFill>
                <a:effectLst>
                  <a:glow rad="101600">
                    <a:schemeClr val="tx1">
                      <a:alpha val="60000"/>
                    </a:schemeClr>
                  </a:glow>
                </a:effectLst>
                <a:latin typeface="Arial Black" pitchFamily="34" charset="0"/>
              </a:rPr>
              <a:t>neice</a:t>
            </a:r>
            <a:r>
              <a:rPr lang="en-US" sz="2400" dirty="0" smtClean="0">
                <a:solidFill>
                  <a:schemeClr val="bg1"/>
                </a:solidFill>
                <a:effectLst>
                  <a:glow rad="101600">
                    <a:schemeClr val="tx1">
                      <a:alpha val="60000"/>
                    </a:schemeClr>
                  </a:glow>
                </a:effectLst>
                <a:latin typeface="Arial Black" pitchFamily="34" charset="0"/>
              </a:rPr>
              <a:t> </a:t>
            </a:r>
            <a:r>
              <a:rPr lang="en-US" sz="2400" dirty="0" err="1" smtClean="0">
                <a:solidFill>
                  <a:schemeClr val="bg1"/>
                </a:solidFill>
                <a:effectLst>
                  <a:glow rad="101600">
                    <a:schemeClr val="tx1">
                      <a:alpha val="60000"/>
                    </a:schemeClr>
                  </a:glow>
                </a:effectLst>
                <a:latin typeface="Arial Black" pitchFamily="34" charset="0"/>
              </a:rPr>
              <a:t>Kiara</a:t>
            </a:r>
            <a:r>
              <a:rPr lang="en-US" sz="2400" dirty="0" smtClean="0">
                <a:solidFill>
                  <a:schemeClr val="bg1"/>
                </a:solidFill>
                <a:effectLst>
                  <a:glow rad="101600">
                    <a:schemeClr val="tx1">
                      <a:alpha val="60000"/>
                    </a:schemeClr>
                  </a:glow>
                </a:effectLst>
                <a:latin typeface="Arial Black" pitchFamily="34" charset="0"/>
              </a:rPr>
              <a:t> Karina, a few years ago.</a:t>
            </a:r>
            <a:endParaRPr lang="en-US" sz="2400" dirty="0" smtClean="0">
              <a:solidFill>
                <a:schemeClr val="bg1"/>
              </a:solidFill>
              <a:effectLst>
                <a:glow rad="101600">
                  <a:schemeClr val="tx1">
                    <a:alpha val="60000"/>
                  </a:schemeClr>
                </a:glow>
              </a:effectLst>
              <a:latin typeface="Arial Black" pitchFamily="34" charset="0"/>
            </a:endParaRPr>
          </a:p>
          <a:p>
            <a:pPr algn="ctr">
              <a:spcBef>
                <a:spcPts val="1200"/>
              </a:spcBef>
            </a:pPr>
            <a:r>
              <a:rPr lang="en-US" sz="2400" dirty="0" smtClean="0">
                <a:solidFill>
                  <a:schemeClr val="bg1"/>
                </a:solidFill>
                <a:effectLst>
                  <a:glow rad="101600">
                    <a:schemeClr val="tx1">
                      <a:alpha val="60000"/>
                    </a:schemeClr>
                  </a:glow>
                </a:effectLst>
                <a:latin typeface="Arial Black" pitchFamily="34" charset="0"/>
              </a:rPr>
              <a:t>Raised in Puerto Rico from the time she was 6, </a:t>
            </a:r>
            <a:r>
              <a:rPr lang="en-US" sz="2400" dirty="0" err="1" smtClean="0">
                <a:solidFill>
                  <a:schemeClr val="bg1"/>
                </a:solidFill>
                <a:effectLst>
                  <a:glow rad="101600">
                    <a:schemeClr val="tx1">
                      <a:alpha val="60000"/>
                    </a:schemeClr>
                  </a:glow>
                </a:effectLst>
                <a:latin typeface="Arial Black" pitchFamily="34" charset="0"/>
              </a:rPr>
              <a:t>Lala</a:t>
            </a:r>
            <a:r>
              <a:rPr lang="en-US" sz="2400" dirty="0" smtClean="0">
                <a:solidFill>
                  <a:schemeClr val="bg1"/>
                </a:solidFill>
                <a:effectLst>
                  <a:glow rad="101600">
                    <a:schemeClr val="tx1">
                      <a:alpha val="60000"/>
                    </a:schemeClr>
                  </a:glow>
                </a:effectLst>
                <a:latin typeface="Arial Black" pitchFamily="34" charset="0"/>
              </a:rPr>
              <a:t>, as she is affectionately known there, also teaches a great number of classes for children, actively participating in all kinds of activities, especially in the Bayamon congregation.</a:t>
            </a:r>
            <a:endParaRPr lang="en-US" sz="2400" dirty="0">
              <a:solidFill>
                <a:schemeClr val="bg1"/>
              </a:solidFill>
              <a:effectLst>
                <a:glow rad="101600">
                  <a:schemeClr val="tx1">
                    <a:alpha val="60000"/>
                  </a:schemeClr>
                </a:glo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0" y="0"/>
            <a:ext cx="9144000" cy="6858000"/>
          </a:xfrm>
          <a:prstGeom prst="rect">
            <a:avLst/>
          </a:prstGeom>
          <a:gradFill flip="none" rotWithShape="1">
            <a:gsLst>
              <a:gs pos="0">
                <a:srgbClr val="000000"/>
              </a:gs>
              <a:gs pos="39999">
                <a:srgbClr val="0A128C"/>
              </a:gs>
              <a:gs pos="70000">
                <a:srgbClr val="181CC7"/>
              </a:gs>
              <a:gs pos="88000">
                <a:srgbClr val="7005D4"/>
              </a:gs>
              <a:gs pos="100000">
                <a:srgbClr val="8C3D91"/>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pic>
        <p:nvPicPr>
          <p:cNvPr id="2051" name="Picture 3" descr="C:\Google Drive - Kiara\Pictures-GoogleDrive\Shappleys-Antonio-y-familia-2006\CIMG1215.JPG"/>
          <p:cNvPicPr>
            <a:picLocks noChangeAspect="1" noChangeArrowheads="1"/>
          </p:cNvPicPr>
          <p:nvPr/>
        </p:nvPicPr>
        <p:blipFill>
          <a:blip r:embed="rId3" cstate="print"/>
          <a:srcRect/>
          <a:stretch>
            <a:fillRect/>
          </a:stretch>
        </p:blipFill>
        <p:spPr bwMode="auto">
          <a:xfrm>
            <a:off x="0" y="0"/>
            <a:ext cx="5257800" cy="7010400"/>
          </a:xfrm>
          <a:prstGeom prst="rect">
            <a:avLst/>
          </a:prstGeom>
          <a:noFill/>
          <a:effectLst>
            <a:softEdge rad="127000"/>
          </a:effectLst>
        </p:spPr>
      </p:pic>
      <p:sp>
        <p:nvSpPr>
          <p:cNvPr id="7" name="TextBox 6"/>
          <p:cNvSpPr txBox="1"/>
          <p:nvPr/>
        </p:nvSpPr>
        <p:spPr>
          <a:xfrm>
            <a:off x="5181600" y="0"/>
            <a:ext cx="3962400" cy="6832640"/>
          </a:xfrm>
          <a:prstGeom prst="rect">
            <a:avLst/>
          </a:prstGeom>
          <a:noFill/>
        </p:spPr>
        <p:txBody>
          <a:bodyPr wrap="square" rtlCol="0">
            <a:spAutoFit/>
          </a:bodyPr>
          <a:lstStyle/>
          <a:p>
            <a:pPr algn="ctr"/>
            <a:r>
              <a:rPr lang="en-US" sz="2200" smtClean="0">
                <a:solidFill>
                  <a:schemeClr val="bg1"/>
                </a:solidFill>
                <a:effectLst>
                  <a:glow rad="63500">
                    <a:schemeClr val="tx1">
                      <a:alpha val="40000"/>
                    </a:schemeClr>
                  </a:glow>
                </a:effectLst>
                <a:latin typeface="Arial Black" pitchFamily="34" charset="0"/>
              </a:rPr>
              <a:t>Antonio Shappley was born in Puerto Rico, in 1969.</a:t>
            </a:r>
          </a:p>
          <a:p>
            <a:pPr algn="ctr">
              <a:spcBef>
                <a:spcPts val="600"/>
              </a:spcBef>
            </a:pPr>
            <a:r>
              <a:rPr lang="en-US" sz="2200" smtClean="0">
                <a:solidFill>
                  <a:schemeClr val="bg1"/>
                </a:solidFill>
                <a:effectLst>
                  <a:glow rad="63500">
                    <a:schemeClr val="tx1">
                      <a:alpha val="40000"/>
                    </a:schemeClr>
                  </a:glow>
                </a:effectLst>
                <a:latin typeface="Arial Black" pitchFamily="34" charset="0"/>
              </a:rPr>
              <a:t>He learned to operate the printing machinery and worked for 3 years in the plant.</a:t>
            </a:r>
          </a:p>
          <a:p>
            <a:pPr algn="ctr">
              <a:spcBef>
                <a:spcPts val="600"/>
              </a:spcBef>
            </a:pPr>
            <a:r>
              <a:rPr lang="en-US" sz="2200" smtClean="0">
                <a:solidFill>
                  <a:schemeClr val="bg1"/>
                </a:solidFill>
                <a:effectLst>
                  <a:glow rad="63500">
                    <a:schemeClr val="tx1">
                      <a:alpha val="40000"/>
                    </a:schemeClr>
                  </a:glow>
                </a:effectLst>
                <a:latin typeface="Arial Black" pitchFamily="34" charset="0"/>
              </a:rPr>
              <a:t>When 13 years old, he sang in the chorus of 18 Christians who recorded the LP “Jesucristo te convida.”</a:t>
            </a:r>
          </a:p>
          <a:p>
            <a:pPr algn="ctr">
              <a:spcBef>
                <a:spcPts val="600"/>
              </a:spcBef>
            </a:pPr>
            <a:r>
              <a:rPr lang="en-US" sz="2200" smtClean="0">
                <a:solidFill>
                  <a:schemeClr val="bg1"/>
                </a:solidFill>
                <a:effectLst>
                  <a:glow rad="63500">
                    <a:schemeClr val="tx1">
                      <a:alpha val="40000"/>
                    </a:schemeClr>
                  </a:glow>
                </a:effectLst>
                <a:latin typeface="Arial Black" pitchFamily="34" charset="0"/>
              </a:rPr>
              <a:t>Using his special gift for singing multiple voices, he has recorded 172  hymns in Spanish.</a:t>
            </a:r>
          </a:p>
          <a:p>
            <a:pPr algn="ctr">
              <a:spcBef>
                <a:spcPts val="600"/>
              </a:spcBef>
            </a:pPr>
            <a:r>
              <a:rPr lang="en-US" sz="2200" smtClean="0">
                <a:solidFill>
                  <a:schemeClr val="bg1"/>
                </a:solidFill>
                <a:effectLst>
                  <a:glow rad="63500">
                    <a:schemeClr val="tx1">
                      <a:alpha val="40000"/>
                    </a:schemeClr>
                  </a:glow>
                </a:effectLst>
                <a:latin typeface="Arial Black" pitchFamily="34" charset="0"/>
              </a:rPr>
              <a:t>His wife is Irelis Caride Flores, of Guaynabo, Puerto Rico.</a:t>
            </a:r>
          </a:p>
        </p:txBody>
      </p:sp>
      <p:sp>
        <p:nvSpPr>
          <p:cNvPr id="5" name="Rectangle 4"/>
          <p:cNvSpPr/>
          <p:nvPr/>
        </p:nvSpPr>
        <p:spPr>
          <a:xfrm>
            <a:off x="838200" y="6396335"/>
            <a:ext cx="3557833" cy="461665"/>
          </a:xfrm>
          <a:prstGeom prst="rect">
            <a:avLst/>
          </a:prstGeom>
        </p:spPr>
        <p:txBody>
          <a:bodyPr wrap="none">
            <a:spAutoFit/>
          </a:bodyPr>
          <a:lstStyle/>
          <a:p>
            <a:r>
              <a:rPr lang="es-ES" sz="2400" dirty="0" smtClean="0">
                <a:solidFill>
                  <a:schemeClr val="bg1"/>
                </a:solidFill>
                <a:effectLst>
                  <a:glow rad="63500">
                    <a:schemeClr val="tx1">
                      <a:alpha val="40000"/>
                    </a:schemeClr>
                  </a:glow>
                </a:effectLst>
                <a:latin typeface="Arial Black" pitchFamily="34" charset="0"/>
                <a:hlinkClick r:id="rId4"/>
              </a:rPr>
              <a:t>www.alabanzas.info</a:t>
            </a:r>
            <a:endParaRPr lang="es-E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gradFill flip="none" rotWithShape="1">
            <a:gsLst>
              <a:gs pos="0">
                <a:srgbClr val="000000"/>
              </a:gs>
              <a:gs pos="39999">
                <a:srgbClr val="0A128C"/>
              </a:gs>
              <a:gs pos="70000">
                <a:srgbClr val="181CC7"/>
              </a:gs>
              <a:gs pos="88000">
                <a:srgbClr val="7005D4"/>
              </a:gs>
              <a:gs pos="100000">
                <a:srgbClr val="8C3D9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pic>
        <p:nvPicPr>
          <p:cNvPr id="7170" name="Picture 2" descr="http://www.editoriallapaz.org/Webb%20n58.jpg"/>
          <p:cNvPicPr>
            <a:picLocks noChangeAspect="1" noChangeArrowheads="1"/>
          </p:cNvPicPr>
          <p:nvPr/>
        </p:nvPicPr>
        <p:blipFill>
          <a:blip r:embed="rId2" cstate="print"/>
          <a:srcRect/>
          <a:stretch>
            <a:fillRect/>
          </a:stretch>
        </p:blipFill>
        <p:spPr bwMode="auto">
          <a:xfrm>
            <a:off x="0" y="1731592"/>
            <a:ext cx="4953000" cy="5126408"/>
          </a:xfrm>
          <a:prstGeom prst="rect">
            <a:avLst/>
          </a:prstGeom>
          <a:noFill/>
          <a:effectLst>
            <a:softEdge rad="127000"/>
          </a:effectLst>
        </p:spPr>
      </p:pic>
      <p:sp>
        <p:nvSpPr>
          <p:cNvPr id="13" name="TextBox 12"/>
          <p:cNvSpPr txBox="1"/>
          <p:nvPr/>
        </p:nvSpPr>
        <p:spPr>
          <a:xfrm>
            <a:off x="0" y="0"/>
            <a:ext cx="5029200" cy="1692771"/>
          </a:xfrm>
          <a:prstGeom prst="rect">
            <a:avLst/>
          </a:prstGeom>
          <a:noFill/>
        </p:spPr>
        <p:txBody>
          <a:bodyPr wrap="square" rtlCol="0">
            <a:spAutoFit/>
          </a:bodyPr>
          <a:lstStyle/>
          <a:p>
            <a:pPr algn="ctr"/>
            <a:r>
              <a:rPr lang="en-US" sz="2600" smtClean="0">
                <a:solidFill>
                  <a:schemeClr val="bg1"/>
                </a:solidFill>
                <a:effectLst>
                  <a:glow rad="101600">
                    <a:schemeClr val="tx1">
                      <a:alpha val="60000"/>
                    </a:schemeClr>
                  </a:glow>
                </a:effectLst>
                <a:latin typeface="Arial Black" pitchFamily="34" charset="0"/>
              </a:rPr>
              <a:t>Throughout Latin America, materials prepared in the printing plant came to be in high demand.</a:t>
            </a:r>
            <a:endParaRPr lang="en-US" sz="2600">
              <a:solidFill>
                <a:schemeClr val="bg1"/>
              </a:solidFill>
              <a:effectLst>
                <a:glow rad="101600">
                  <a:schemeClr val="tx1">
                    <a:alpha val="60000"/>
                  </a:schemeClr>
                </a:glow>
              </a:effectLst>
              <a:latin typeface="Arial Black" pitchFamily="34" charset="0"/>
            </a:endParaRPr>
          </a:p>
        </p:txBody>
      </p:sp>
      <p:pic>
        <p:nvPicPr>
          <p:cNvPr id="1026" name="Picture 2" descr="C:\Google Drive - Kiara\Pictures-GoogleDrive\Imprenta -Equipos -Trabajos\folletos-impresos-estivas.jpg"/>
          <p:cNvPicPr>
            <a:picLocks noChangeAspect="1" noChangeArrowheads="1"/>
          </p:cNvPicPr>
          <p:nvPr/>
        </p:nvPicPr>
        <p:blipFill>
          <a:blip r:embed="rId3" cstate="print"/>
          <a:srcRect/>
          <a:stretch>
            <a:fillRect/>
          </a:stretch>
        </p:blipFill>
        <p:spPr bwMode="auto">
          <a:xfrm>
            <a:off x="5029200" y="1752767"/>
            <a:ext cx="4114800" cy="5105233"/>
          </a:xfrm>
          <a:prstGeom prst="rect">
            <a:avLst/>
          </a:prstGeom>
          <a:noFill/>
          <a:effectLst>
            <a:softEdge rad="127000"/>
          </a:effectLst>
        </p:spPr>
      </p:pic>
      <p:sp>
        <p:nvSpPr>
          <p:cNvPr id="9" name="TextBox 8"/>
          <p:cNvSpPr txBox="1"/>
          <p:nvPr/>
        </p:nvSpPr>
        <p:spPr>
          <a:xfrm>
            <a:off x="5105400" y="0"/>
            <a:ext cx="4038600" cy="1815882"/>
          </a:xfrm>
          <a:prstGeom prst="rect">
            <a:avLst/>
          </a:prstGeom>
          <a:noFill/>
        </p:spPr>
        <p:txBody>
          <a:bodyPr wrap="square" rtlCol="0">
            <a:spAutoFit/>
          </a:bodyPr>
          <a:lstStyle/>
          <a:p>
            <a:pPr algn="ctr"/>
            <a:r>
              <a:rPr lang="en-US" sz="2800" dirty="0" smtClean="0">
                <a:solidFill>
                  <a:schemeClr val="bg1"/>
                </a:solidFill>
                <a:effectLst>
                  <a:glow rad="101600">
                    <a:schemeClr val="tx1">
                      <a:alpha val="60000"/>
                    </a:schemeClr>
                  </a:glow>
                </a:effectLst>
                <a:latin typeface="Arial Black" pitchFamily="34" charset="0"/>
              </a:rPr>
              <a:t>28,300,665 tracts, booklets, books, cassettes and CD’s were produced.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linds(horizont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linds(horizontal)">
                                      <p:cBhvr>
                                        <p:cTn id="12" dur="500"/>
                                        <p:tgtEl>
                                          <p:spTgt spid="9">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linds(horizontal)">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flipH="1">
            <a:off x="0" y="0"/>
            <a:ext cx="9144000" cy="6858000"/>
          </a:xfrm>
          <a:prstGeom prst="rect">
            <a:avLst/>
          </a:prstGeom>
          <a:gradFill flip="none" rotWithShape="1">
            <a:gsLst>
              <a:gs pos="0">
                <a:srgbClr val="000000"/>
              </a:gs>
              <a:gs pos="39999">
                <a:srgbClr val="0A128C"/>
              </a:gs>
              <a:gs pos="70000">
                <a:srgbClr val="181CC7"/>
              </a:gs>
              <a:gs pos="88000">
                <a:srgbClr val="7005D4"/>
              </a:gs>
              <a:gs pos="100000">
                <a:srgbClr val="8C3D91"/>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3074" name="Picture 2" descr="C:\Google Drive - Kiara\Pictures-GoogleDrive\Imprenta -Equipos -Trabajos\HPIM0306.JPG"/>
          <p:cNvPicPr>
            <a:picLocks noChangeAspect="1" noChangeArrowheads="1"/>
          </p:cNvPicPr>
          <p:nvPr/>
        </p:nvPicPr>
        <p:blipFill>
          <a:blip r:embed="rId2" cstate="print"/>
          <a:srcRect/>
          <a:stretch>
            <a:fillRect/>
          </a:stretch>
        </p:blipFill>
        <p:spPr bwMode="auto">
          <a:xfrm>
            <a:off x="6327775" y="0"/>
            <a:ext cx="2816225" cy="3755167"/>
          </a:xfrm>
          <a:prstGeom prst="rect">
            <a:avLst/>
          </a:prstGeom>
          <a:noFill/>
          <a:effectLst>
            <a:softEdge rad="127000"/>
          </a:effectLst>
        </p:spPr>
      </p:pic>
      <p:pic>
        <p:nvPicPr>
          <p:cNvPr id="3075" name="Picture 3" descr="C:\Google Drive - Kiara\Pictures-GoogleDrive\Imprenta -Equipos -Trabajos\HPIM0486.JPG"/>
          <p:cNvPicPr>
            <a:picLocks noChangeAspect="1" noChangeArrowheads="1"/>
          </p:cNvPicPr>
          <p:nvPr/>
        </p:nvPicPr>
        <p:blipFill>
          <a:blip r:embed="rId3" cstate="print"/>
          <a:srcRect/>
          <a:stretch>
            <a:fillRect/>
          </a:stretch>
        </p:blipFill>
        <p:spPr bwMode="auto">
          <a:xfrm>
            <a:off x="0" y="3382963"/>
            <a:ext cx="4632125" cy="3475037"/>
          </a:xfrm>
          <a:prstGeom prst="rect">
            <a:avLst/>
          </a:prstGeom>
          <a:noFill/>
          <a:effectLst>
            <a:softEdge rad="127000"/>
          </a:effectLst>
        </p:spPr>
      </p:pic>
      <p:pic>
        <p:nvPicPr>
          <p:cNvPr id="3076" name="Picture 4" descr="C:\Google Drive - Kiara\Pictures-GoogleDrive\Imprenta -Equipos -Trabajos\HPIM0308.JPG"/>
          <p:cNvPicPr>
            <a:picLocks noChangeAspect="1" noChangeArrowheads="1"/>
          </p:cNvPicPr>
          <p:nvPr/>
        </p:nvPicPr>
        <p:blipFill>
          <a:blip r:embed="rId4" cstate="print"/>
          <a:srcRect/>
          <a:stretch>
            <a:fillRect/>
          </a:stretch>
        </p:blipFill>
        <p:spPr bwMode="auto">
          <a:xfrm>
            <a:off x="0" y="0"/>
            <a:ext cx="2685907" cy="3581400"/>
          </a:xfrm>
          <a:prstGeom prst="rect">
            <a:avLst/>
          </a:prstGeom>
          <a:noFill/>
          <a:effectLst>
            <a:softEdge rad="127000"/>
          </a:effectLst>
        </p:spPr>
      </p:pic>
      <p:pic>
        <p:nvPicPr>
          <p:cNvPr id="3077" name="Picture 5" descr="C:\Google Drive - Kiara\Pictures-GoogleDrive\Imprenta -Equipos -Trabajos\HPIM0309.JPG"/>
          <p:cNvPicPr>
            <a:picLocks noChangeAspect="1" noChangeArrowheads="1"/>
          </p:cNvPicPr>
          <p:nvPr/>
        </p:nvPicPr>
        <p:blipFill>
          <a:blip r:embed="rId5" cstate="print"/>
          <a:srcRect/>
          <a:stretch>
            <a:fillRect/>
          </a:stretch>
        </p:blipFill>
        <p:spPr bwMode="auto">
          <a:xfrm>
            <a:off x="2819400" y="457200"/>
            <a:ext cx="3352800" cy="4470638"/>
          </a:xfrm>
          <a:prstGeom prst="rect">
            <a:avLst/>
          </a:prstGeom>
          <a:noFill/>
          <a:effectLst>
            <a:softEdge rad="127000"/>
          </a:effectLst>
        </p:spPr>
      </p:pic>
      <p:pic>
        <p:nvPicPr>
          <p:cNvPr id="3078" name="Picture 6" descr="C:\Google Drive - Kiara\Pictures-GoogleDrive\Imprenta -Equipos -Trabajos\HPIM0302.JPG"/>
          <p:cNvPicPr>
            <a:picLocks noChangeAspect="1" noChangeArrowheads="1"/>
          </p:cNvPicPr>
          <p:nvPr/>
        </p:nvPicPr>
        <p:blipFill>
          <a:blip r:embed="rId6" cstate="print">
            <a:lum bright="10000"/>
          </a:blip>
          <a:srcRect/>
          <a:stretch>
            <a:fillRect/>
          </a:stretch>
        </p:blipFill>
        <p:spPr bwMode="auto">
          <a:xfrm>
            <a:off x="4625975" y="3469662"/>
            <a:ext cx="4518025" cy="3388338"/>
          </a:xfrm>
          <a:prstGeom prst="rect">
            <a:avLst/>
          </a:prstGeom>
          <a:noFill/>
          <a:effectLst>
            <a:softEdge rad="127000"/>
          </a:effectLst>
        </p:spPr>
      </p:pic>
      <p:sp>
        <p:nvSpPr>
          <p:cNvPr id="7" name="TextBox 6"/>
          <p:cNvSpPr txBox="1"/>
          <p:nvPr/>
        </p:nvSpPr>
        <p:spPr>
          <a:xfrm>
            <a:off x="152400" y="0"/>
            <a:ext cx="8763000" cy="830997"/>
          </a:xfrm>
          <a:prstGeom prst="rect">
            <a:avLst/>
          </a:prstGeom>
          <a:noFill/>
        </p:spPr>
        <p:txBody>
          <a:bodyPr wrap="square" rtlCol="0">
            <a:spAutoFit/>
          </a:bodyPr>
          <a:lstStyle/>
          <a:p>
            <a:pPr algn="ctr"/>
            <a:r>
              <a:rPr lang="es-ES" sz="2400" dirty="0" err="1" smtClean="0">
                <a:solidFill>
                  <a:schemeClr val="bg1"/>
                </a:solidFill>
                <a:effectLst>
                  <a:glow rad="101600">
                    <a:schemeClr val="tx1">
                      <a:alpha val="60000"/>
                    </a:schemeClr>
                  </a:glow>
                </a:effectLst>
                <a:latin typeface="Arial Black" pitchFamily="34" charset="0"/>
              </a:rPr>
              <a:t>Many</a:t>
            </a:r>
            <a:r>
              <a:rPr lang="es-ES" sz="2400" dirty="0" smtClean="0">
                <a:solidFill>
                  <a:schemeClr val="bg1"/>
                </a:solidFill>
                <a:effectLst>
                  <a:glow rad="101600">
                    <a:schemeClr val="tx1">
                      <a:alpha val="60000"/>
                    </a:schemeClr>
                  </a:glow>
                </a:effectLst>
                <a:latin typeface="Arial Black" pitchFamily="34" charset="0"/>
              </a:rPr>
              <a:t> </a:t>
            </a:r>
            <a:r>
              <a:rPr lang="es-ES" sz="2400" dirty="0" err="1" smtClean="0">
                <a:solidFill>
                  <a:schemeClr val="bg1"/>
                </a:solidFill>
                <a:effectLst>
                  <a:glow rad="101600">
                    <a:schemeClr val="tx1">
                      <a:alpha val="60000"/>
                    </a:schemeClr>
                  </a:glow>
                </a:effectLst>
                <a:latin typeface="Arial Black" pitchFamily="34" charset="0"/>
              </a:rPr>
              <a:t>donated</a:t>
            </a:r>
            <a:r>
              <a:rPr lang="es-ES" sz="2400" dirty="0" smtClean="0">
                <a:solidFill>
                  <a:schemeClr val="bg1"/>
                </a:solidFill>
                <a:effectLst>
                  <a:glow rad="101600">
                    <a:schemeClr val="tx1">
                      <a:alpha val="60000"/>
                    </a:schemeClr>
                  </a:glow>
                </a:effectLst>
                <a:latin typeface="Arial Black" pitchFamily="34" charset="0"/>
              </a:rPr>
              <a:t> time and </a:t>
            </a:r>
            <a:r>
              <a:rPr lang="es-ES" sz="2400" dirty="0" err="1" smtClean="0">
                <a:solidFill>
                  <a:schemeClr val="bg1"/>
                </a:solidFill>
                <a:effectLst>
                  <a:glow rad="101600">
                    <a:schemeClr val="tx1">
                      <a:alpha val="60000"/>
                    </a:schemeClr>
                  </a:glow>
                </a:effectLst>
                <a:latin typeface="Arial Black" pitchFamily="34" charset="0"/>
              </a:rPr>
              <a:t>energy</a:t>
            </a:r>
            <a:r>
              <a:rPr lang="es-ES" sz="2400" dirty="0" smtClean="0">
                <a:solidFill>
                  <a:schemeClr val="bg1"/>
                </a:solidFill>
                <a:effectLst>
                  <a:glow rad="101600">
                    <a:schemeClr val="tx1">
                      <a:alpha val="60000"/>
                    </a:schemeClr>
                  </a:glow>
                </a:effectLst>
                <a:latin typeface="Arial Black" pitchFamily="34" charset="0"/>
              </a:rPr>
              <a:t> </a:t>
            </a:r>
            <a:r>
              <a:rPr lang="es-ES" sz="2400" dirty="0" err="1" smtClean="0">
                <a:solidFill>
                  <a:schemeClr val="bg1"/>
                </a:solidFill>
                <a:effectLst>
                  <a:glow rad="101600">
                    <a:schemeClr val="tx1">
                      <a:alpha val="60000"/>
                    </a:schemeClr>
                  </a:glow>
                </a:effectLst>
                <a:latin typeface="Arial Black" pitchFamily="34" charset="0"/>
              </a:rPr>
              <a:t>to</a:t>
            </a:r>
            <a:r>
              <a:rPr lang="es-ES" sz="2400" dirty="0" smtClean="0">
                <a:solidFill>
                  <a:schemeClr val="bg1"/>
                </a:solidFill>
                <a:effectLst>
                  <a:glow rad="101600">
                    <a:schemeClr val="tx1">
                      <a:alpha val="60000"/>
                    </a:schemeClr>
                  </a:glow>
                </a:effectLst>
                <a:latin typeface="Arial Black" pitchFamily="34" charset="0"/>
              </a:rPr>
              <a:t> </a:t>
            </a:r>
            <a:r>
              <a:rPr lang="es-ES" sz="2400" dirty="0" err="1" smtClean="0">
                <a:solidFill>
                  <a:schemeClr val="bg1"/>
                </a:solidFill>
                <a:effectLst>
                  <a:glow rad="101600">
                    <a:schemeClr val="tx1">
                      <a:alpha val="60000"/>
                    </a:schemeClr>
                  </a:glow>
                </a:effectLst>
                <a:latin typeface="Arial Black" pitchFamily="34" charset="0"/>
              </a:rPr>
              <a:t>different</a:t>
            </a:r>
            <a:r>
              <a:rPr lang="es-ES" sz="2400" dirty="0" smtClean="0">
                <a:solidFill>
                  <a:schemeClr val="bg1"/>
                </a:solidFill>
                <a:effectLst>
                  <a:glow rad="101600">
                    <a:schemeClr val="tx1">
                      <a:alpha val="60000"/>
                    </a:schemeClr>
                  </a:glow>
                </a:effectLst>
                <a:latin typeface="Arial Black" pitchFamily="34" charset="0"/>
              </a:rPr>
              <a:t> </a:t>
            </a:r>
            <a:r>
              <a:rPr lang="es-ES" sz="2400" dirty="0" err="1" smtClean="0">
                <a:solidFill>
                  <a:schemeClr val="bg1"/>
                </a:solidFill>
                <a:effectLst>
                  <a:glow rad="101600">
                    <a:schemeClr val="tx1">
                      <a:alpha val="60000"/>
                    </a:schemeClr>
                  </a:glow>
                </a:effectLst>
                <a:latin typeface="Arial Black" pitchFamily="34" charset="0"/>
              </a:rPr>
              <a:t>tasks</a:t>
            </a:r>
            <a:r>
              <a:rPr lang="es-ES" sz="2400" dirty="0" smtClean="0">
                <a:solidFill>
                  <a:schemeClr val="bg1"/>
                </a:solidFill>
                <a:effectLst>
                  <a:glow rad="101600">
                    <a:schemeClr val="tx1">
                      <a:alpha val="60000"/>
                    </a:schemeClr>
                  </a:glow>
                </a:effectLst>
                <a:latin typeface="Arial Black" pitchFamily="34" charset="0"/>
              </a:rPr>
              <a:t> in the </a:t>
            </a:r>
            <a:r>
              <a:rPr lang="es-ES" sz="2400" dirty="0" err="1" smtClean="0">
                <a:solidFill>
                  <a:schemeClr val="bg1"/>
                </a:solidFill>
                <a:effectLst>
                  <a:glow rad="101600">
                    <a:schemeClr val="tx1">
                      <a:alpha val="60000"/>
                    </a:schemeClr>
                  </a:glow>
                </a:effectLst>
                <a:latin typeface="Arial Black" pitchFamily="34" charset="0"/>
              </a:rPr>
              <a:t>printing</a:t>
            </a:r>
            <a:r>
              <a:rPr lang="es-ES" sz="2400" dirty="0" smtClean="0">
                <a:solidFill>
                  <a:schemeClr val="bg1"/>
                </a:solidFill>
                <a:effectLst>
                  <a:glow rad="101600">
                    <a:schemeClr val="tx1">
                      <a:alpha val="60000"/>
                    </a:schemeClr>
                  </a:glow>
                </a:effectLst>
                <a:latin typeface="Arial Black" pitchFamily="34" charset="0"/>
              </a:rPr>
              <a:t> </a:t>
            </a:r>
            <a:r>
              <a:rPr lang="es-ES" sz="2400" dirty="0" err="1" smtClean="0">
                <a:solidFill>
                  <a:schemeClr val="bg1"/>
                </a:solidFill>
                <a:effectLst>
                  <a:glow rad="101600">
                    <a:schemeClr val="tx1">
                      <a:alpha val="60000"/>
                    </a:schemeClr>
                  </a:glow>
                </a:effectLst>
                <a:latin typeface="Arial Black" pitchFamily="34" charset="0"/>
              </a:rPr>
              <a:t>plant</a:t>
            </a:r>
            <a:r>
              <a:rPr lang="es-ES" sz="2400" dirty="0" smtClean="0">
                <a:solidFill>
                  <a:schemeClr val="bg1"/>
                </a:solidFill>
                <a:effectLst>
                  <a:glow rad="101600">
                    <a:schemeClr val="tx1">
                      <a:alpha val="60000"/>
                    </a:schemeClr>
                  </a:glow>
                </a:effectLst>
                <a:latin typeface="Arial Black" pitchFamily="34" charset="0"/>
              </a:rPr>
              <a:t>.</a:t>
            </a:r>
            <a:endParaRPr lang="es-ES" sz="2400" dirty="0">
              <a:solidFill>
                <a:schemeClr val="bg1"/>
              </a:solidFill>
              <a:effectLst>
                <a:glow rad="101600">
                  <a:schemeClr val="tx1">
                    <a:alpha val="60000"/>
                  </a:schemeClr>
                </a:glow>
              </a:effectLst>
              <a:latin typeface="Arial Black"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0" y="0"/>
            <a:ext cx="9144000" cy="6858000"/>
          </a:xfrm>
          <a:prstGeom prst="rect">
            <a:avLst/>
          </a:prstGeom>
          <a:gradFill flip="none" rotWithShape="1">
            <a:gsLst>
              <a:gs pos="0">
                <a:srgbClr val="000000"/>
              </a:gs>
              <a:gs pos="39999">
                <a:srgbClr val="0A128C"/>
              </a:gs>
              <a:gs pos="70000">
                <a:srgbClr val="181CC7"/>
              </a:gs>
              <a:gs pos="88000">
                <a:srgbClr val="7005D4"/>
              </a:gs>
              <a:gs pos="100000">
                <a:srgbClr val="8C3D91"/>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TextBox 10"/>
          <p:cNvSpPr txBox="1"/>
          <p:nvPr/>
        </p:nvSpPr>
        <p:spPr>
          <a:xfrm>
            <a:off x="0" y="148471"/>
            <a:ext cx="3048000" cy="6709529"/>
          </a:xfrm>
          <a:prstGeom prst="rect">
            <a:avLst/>
          </a:prstGeom>
          <a:noFill/>
        </p:spPr>
        <p:txBody>
          <a:bodyPr wrap="square" rtlCol="0">
            <a:spAutoFit/>
          </a:bodyPr>
          <a:lstStyle/>
          <a:p>
            <a:pPr algn="ctr"/>
            <a:r>
              <a:rPr lang="en-US" sz="2000" dirty="0" smtClean="0">
                <a:solidFill>
                  <a:schemeClr val="bg1"/>
                </a:solidFill>
                <a:effectLst>
                  <a:glow rad="101600">
                    <a:schemeClr val="tx1">
                      <a:alpha val="60000"/>
                    </a:schemeClr>
                  </a:glow>
                </a:effectLst>
                <a:latin typeface="Arial Black" pitchFamily="34" charset="0"/>
              </a:rPr>
              <a:t>With God’s blessings, the </a:t>
            </a:r>
            <a:r>
              <a:rPr lang="en-US" sz="2000" dirty="0" smtClean="0">
                <a:solidFill>
                  <a:schemeClr val="bg1"/>
                </a:solidFill>
                <a:effectLst>
                  <a:glow rad="101600">
                    <a:schemeClr val="tx1">
                      <a:alpha val="60000"/>
                    </a:schemeClr>
                  </a:glow>
                </a:effectLst>
                <a:latin typeface="Arial Black" pitchFamily="34" charset="0"/>
              </a:rPr>
              <a:t>printing and audio projects produced</a:t>
            </a:r>
            <a:r>
              <a:rPr lang="en-US" sz="2000" dirty="0" smtClean="0">
                <a:solidFill>
                  <a:schemeClr val="bg1"/>
                </a:solidFill>
                <a:effectLst>
                  <a:glow rad="101600">
                    <a:schemeClr val="tx1">
                      <a:alpha val="60000"/>
                    </a:schemeClr>
                  </a:glow>
                </a:effectLst>
                <a:latin typeface="Arial Black" pitchFamily="34" charset="0"/>
              </a:rPr>
              <a:t>, </a:t>
            </a:r>
            <a:r>
              <a:rPr lang="en-US" sz="2000" dirty="0" smtClean="0">
                <a:solidFill>
                  <a:schemeClr val="bg1"/>
                </a:solidFill>
                <a:effectLst>
                  <a:glow rad="101600">
                    <a:schemeClr val="tx1">
                      <a:alpha val="60000"/>
                    </a:schemeClr>
                  </a:glow>
                </a:effectLst>
                <a:latin typeface="Arial Black" pitchFamily="34" charset="0"/>
              </a:rPr>
              <a:t>abundant fruits.</a:t>
            </a:r>
          </a:p>
          <a:p>
            <a:pPr algn="ctr">
              <a:spcBef>
                <a:spcPts val="600"/>
              </a:spcBef>
            </a:pPr>
            <a:r>
              <a:rPr lang="en-US" sz="2000" dirty="0" smtClean="0">
                <a:solidFill>
                  <a:schemeClr val="bg1"/>
                </a:solidFill>
                <a:effectLst>
                  <a:glow rad="101600">
                    <a:schemeClr val="tx1">
                      <a:alpha val="60000"/>
                    </a:schemeClr>
                  </a:glow>
                </a:effectLst>
                <a:latin typeface="Arial Black" pitchFamily="34" charset="0"/>
              </a:rPr>
              <a:t>But, in 2007, a sudden 300% increase in the cost of shipping made continuation of the project increasingly difficult, resulting in its termination in 2010.  </a:t>
            </a:r>
          </a:p>
          <a:p>
            <a:pPr algn="ctr">
              <a:spcBef>
                <a:spcPts val="600"/>
              </a:spcBef>
            </a:pPr>
            <a:r>
              <a:rPr lang="en-US" sz="2000" dirty="0" smtClean="0">
                <a:solidFill>
                  <a:schemeClr val="bg1"/>
                </a:solidFill>
                <a:effectLst>
                  <a:glow rad="101600">
                    <a:schemeClr val="tx1">
                      <a:alpha val="60000"/>
                    </a:schemeClr>
                  </a:glow>
                </a:effectLst>
                <a:latin typeface="Arial Black" pitchFamily="34" charset="0"/>
              </a:rPr>
              <a:t>Beginning in 2003, Editorial La Paz had established its presence on the Internet, and continues to the present day.</a:t>
            </a:r>
            <a:endParaRPr lang="en-US" sz="2000" dirty="0">
              <a:solidFill>
                <a:schemeClr val="bg1"/>
              </a:solidFill>
              <a:effectLst>
                <a:glow rad="101600">
                  <a:schemeClr val="tx1">
                    <a:alpha val="60000"/>
                  </a:schemeClr>
                </a:glow>
              </a:effectLst>
              <a:latin typeface="Arial Black" pitchFamily="34" charset="0"/>
            </a:endParaRPr>
          </a:p>
        </p:txBody>
      </p:sp>
      <p:pic>
        <p:nvPicPr>
          <p:cNvPr id="4" name="Picture 2"/>
          <p:cNvPicPr>
            <a:picLocks noChangeAspect="1" noChangeArrowheads="1"/>
          </p:cNvPicPr>
          <p:nvPr/>
        </p:nvPicPr>
        <p:blipFill>
          <a:blip r:embed="rId3" cstate="print"/>
          <a:srcRect/>
          <a:stretch>
            <a:fillRect/>
          </a:stretch>
        </p:blipFill>
        <p:spPr bwMode="auto">
          <a:xfrm>
            <a:off x="3130062" y="152400"/>
            <a:ext cx="6013938" cy="5791200"/>
          </a:xfrm>
          <a:prstGeom prst="rect">
            <a:avLst/>
          </a:prstGeom>
          <a:noFill/>
          <a:ln w="9525">
            <a:noFill/>
            <a:miter lim="800000"/>
            <a:headEnd/>
            <a:tailEnd/>
          </a:ln>
        </p:spPr>
      </p:pic>
      <p:sp>
        <p:nvSpPr>
          <p:cNvPr id="5" name="TextBox 4"/>
          <p:cNvSpPr txBox="1"/>
          <p:nvPr/>
        </p:nvSpPr>
        <p:spPr>
          <a:xfrm>
            <a:off x="3124200" y="6019800"/>
            <a:ext cx="6019800" cy="707886"/>
          </a:xfrm>
          <a:prstGeom prst="rect">
            <a:avLst/>
          </a:prstGeom>
          <a:noFill/>
        </p:spPr>
        <p:txBody>
          <a:bodyPr wrap="square" rtlCol="0">
            <a:spAutoFit/>
          </a:bodyPr>
          <a:lstStyle/>
          <a:p>
            <a:pPr algn="ctr"/>
            <a:r>
              <a:rPr lang="es-ES" sz="2000" dirty="0" smtClean="0">
                <a:solidFill>
                  <a:schemeClr val="bg1"/>
                </a:solidFill>
                <a:latin typeface="Arial Black" pitchFamily="34" charset="0"/>
              </a:rPr>
              <a:t>The Home Page of www.editoriallapaz.org</a:t>
            </a:r>
            <a:endParaRPr lang="es-ES" sz="2000" dirty="0">
              <a:solidFill>
                <a:schemeClr val="bg1"/>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diamond(in)">
                                      <p:cBhvr>
                                        <p:cTn id="7" dur="20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diamond(in)">
                                      <p:cBhvr>
                                        <p:cTn id="12" dur="2000"/>
                                        <p:tgtEl>
                                          <p:spTgt spid="11">
                                            <p:txEl>
                                              <p:pRg st="2" end="2"/>
                                            </p:txEl>
                                          </p:spTgt>
                                        </p:tgtEl>
                                      </p:cBhvr>
                                    </p:animEffect>
                                  </p:childTnLst>
                                </p:cTn>
                              </p:par>
                              <p:par>
                                <p:cTn id="13" presetID="8"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amond(in)">
                                      <p:cBhvr>
                                        <p:cTn id="15" dur="2000"/>
                                        <p:tgtEl>
                                          <p:spTgt spid="4"/>
                                        </p:tgtEl>
                                      </p:cBhvr>
                                    </p:animEffect>
                                  </p:childTnLst>
                                </p:cTn>
                              </p:par>
                              <p:par>
                                <p:cTn id="16" presetID="8" presetClass="entr" presetSubtype="16" fill="hold"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diamond(in)">
                                      <p:cBhvr>
                                        <p:cTn id="18"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gradFill flip="none" rotWithShape="1">
            <a:gsLst>
              <a:gs pos="0">
                <a:srgbClr val="000000"/>
              </a:gs>
              <a:gs pos="39999">
                <a:srgbClr val="0A128C"/>
              </a:gs>
              <a:gs pos="70000">
                <a:srgbClr val="181CC7"/>
              </a:gs>
              <a:gs pos="88000">
                <a:srgbClr val="7005D4"/>
              </a:gs>
              <a:gs pos="100000">
                <a:srgbClr val="8C3D9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sp>
        <p:nvSpPr>
          <p:cNvPr id="9" name="Rectangle 8"/>
          <p:cNvSpPr/>
          <p:nvPr/>
        </p:nvSpPr>
        <p:spPr>
          <a:xfrm>
            <a:off x="533400" y="685800"/>
            <a:ext cx="8382000" cy="914400"/>
          </a:xfrm>
          <a:prstGeom prst="rect">
            <a:avLst/>
          </a:prstGeom>
          <a:solidFill>
            <a:schemeClr val="accent1">
              <a:lumMod val="40000"/>
              <a:lumOff val="6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TextBox 10"/>
          <p:cNvSpPr txBox="1"/>
          <p:nvPr/>
        </p:nvSpPr>
        <p:spPr>
          <a:xfrm>
            <a:off x="0" y="0"/>
            <a:ext cx="9144000" cy="1523494"/>
          </a:xfrm>
          <a:prstGeom prst="rect">
            <a:avLst/>
          </a:prstGeom>
          <a:noFill/>
        </p:spPr>
        <p:txBody>
          <a:bodyPr wrap="square" rtlCol="0">
            <a:spAutoFit/>
          </a:bodyPr>
          <a:lstStyle/>
          <a:p>
            <a:pPr algn="ctr"/>
            <a:r>
              <a:rPr lang="en-US" sz="2200" dirty="0" smtClean="0">
                <a:solidFill>
                  <a:schemeClr val="bg1">
                    <a:lumMod val="85000"/>
                  </a:schemeClr>
                </a:solidFill>
                <a:effectLst>
                  <a:glow rad="101600">
                    <a:schemeClr val="tx1">
                      <a:alpha val="60000"/>
                    </a:schemeClr>
                  </a:glow>
                </a:effectLst>
                <a:latin typeface="Arial Black" pitchFamily="34" charset="0"/>
              </a:rPr>
              <a:t>Sites on the Internet Designed and Developed by Dewayne and Antonio Shappley</a:t>
            </a:r>
          </a:p>
          <a:p>
            <a:pPr algn="ctr">
              <a:spcBef>
                <a:spcPts val="600"/>
              </a:spcBef>
            </a:pPr>
            <a:r>
              <a:rPr lang="en-US" sz="2200" dirty="0" smtClean="0">
                <a:solidFill>
                  <a:srgbClr val="00B0F0"/>
                </a:solidFill>
                <a:effectLst/>
                <a:latin typeface="Arial Black" pitchFamily="34" charset="0"/>
                <a:hlinkClick r:id="rId2"/>
              </a:rPr>
              <a:t>www.editoriallapaz.org</a:t>
            </a:r>
            <a:r>
              <a:rPr lang="en-US" sz="2200" dirty="0" smtClean="0">
                <a:solidFill>
                  <a:srgbClr val="00B0F0"/>
                </a:solidFill>
                <a:effectLst/>
                <a:latin typeface="Arial Black" pitchFamily="34" charset="0"/>
              </a:rPr>
              <a:t> </a:t>
            </a:r>
            <a:br>
              <a:rPr lang="en-US" sz="2200" dirty="0" smtClean="0">
                <a:solidFill>
                  <a:srgbClr val="00B0F0"/>
                </a:solidFill>
                <a:effectLst/>
                <a:latin typeface="Arial Black" pitchFamily="34" charset="0"/>
              </a:rPr>
            </a:br>
            <a:r>
              <a:rPr lang="en-US" sz="2200" dirty="0" smtClean="0">
                <a:solidFill>
                  <a:srgbClr val="00B0F0"/>
                </a:solidFill>
                <a:effectLst/>
                <a:latin typeface="Arial Black" pitchFamily="34" charset="0"/>
                <a:hlinkClick r:id="rId3"/>
              </a:rPr>
              <a:t>www.iglesia-de-cristo.com</a:t>
            </a:r>
            <a:r>
              <a:rPr lang="en-US" sz="2200" dirty="0" smtClean="0">
                <a:solidFill>
                  <a:srgbClr val="00B0F0"/>
                </a:solidFill>
                <a:effectLst/>
                <a:latin typeface="Arial Black" pitchFamily="34" charset="0"/>
              </a:rPr>
              <a:t>    </a:t>
            </a:r>
            <a:r>
              <a:rPr lang="en-US" sz="2200" dirty="0" smtClean="0">
                <a:solidFill>
                  <a:srgbClr val="00B0F0"/>
                </a:solidFill>
                <a:effectLst/>
                <a:latin typeface="Arial Black" pitchFamily="34" charset="0"/>
                <a:hlinkClick r:id="rId4"/>
              </a:rPr>
              <a:t>www.apocalipsis.co</a:t>
            </a:r>
            <a:r>
              <a:rPr lang="en-US" sz="2200" dirty="0" smtClean="0">
                <a:solidFill>
                  <a:srgbClr val="00B0F0"/>
                </a:solidFill>
                <a:effectLst/>
                <a:latin typeface="Arial Black" pitchFamily="34" charset="0"/>
              </a:rPr>
              <a:t> </a:t>
            </a:r>
            <a:endParaRPr lang="en-US" sz="2200" dirty="0">
              <a:solidFill>
                <a:srgbClr val="00B0F0"/>
              </a:solidFill>
              <a:effectLst/>
              <a:latin typeface="Arial Black" pitchFamily="34" charset="0"/>
            </a:endParaRPr>
          </a:p>
        </p:txBody>
      </p:sp>
      <p:sp>
        <p:nvSpPr>
          <p:cNvPr id="12" name="Rectangle 11"/>
          <p:cNvSpPr/>
          <p:nvPr/>
        </p:nvSpPr>
        <p:spPr>
          <a:xfrm>
            <a:off x="0" y="1600200"/>
            <a:ext cx="9144000" cy="815608"/>
          </a:xfrm>
          <a:prstGeom prst="rect">
            <a:avLst/>
          </a:prstGeom>
        </p:spPr>
        <p:txBody>
          <a:bodyPr wrap="square">
            <a:spAutoFit/>
          </a:bodyPr>
          <a:lstStyle/>
          <a:p>
            <a:pPr algn="ctr">
              <a:spcBef>
                <a:spcPts val="600"/>
              </a:spcBef>
            </a:pPr>
            <a:r>
              <a:rPr lang="en-US" sz="2000" smtClean="0">
                <a:solidFill>
                  <a:schemeClr val="bg1">
                    <a:lumMod val="85000"/>
                  </a:schemeClr>
                </a:solidFill>
                <a:effectLst>
                  <a:glow rad="101600">
                    <a:schemeClr val="tx1">
                      <a:alpha val="60000"/>
                    </a:schemeClr>
                  </a:glow>
                </a:effectLst>
                <a:latin typeface="Arial Black" pitchFamily="34" charset="0"/>
              </a:rPr>
              <a:t>DATA from January, 2003 through March 31, 2016. </a:t>
            </a:r>
          </a:p>
          <a:p>
            <a:pPr algn="ctr">
              <a:spcBef>
                <a:spcPts val="600"/>
              </a:spcBef>
            </a:pPr>
            <a:r>
              <a:rPr lang="en-US" sz="2200" smtClean="0">
                <a:solidFill>
                  <a:srgbClr val="FF0000"/>
                </a:solidFill>
                <a:effectLst>
                  <a:glow rad="101600">
                    <a:schemeClr val="tx1">
                      <a:alpha val="60000"/>
                    </a:schemeClr>
                  </a:glow>
                </a:effectLst>
                <a:latin typeface="Arial Black" pitchFamily="34" charset="0"/>
              </a:rPr>
              <a:t>14,533,127 visits     </a:t>
            </a:r>
            <a:r>
              <a:rPr lang="en-US" sz="2200" smtClean="0">
                <a:solidFill>
                  <a:schemeClr val="bg2">
                    <a:lumMod val="75000"/>
                  </a:schemeClr>
                </a:solidFill>
                <a:effectLst>
                  <a:glow rad="101600">
                    <a:schemeClr val="tx1">
                      <a:alpha val="60000"/>
                    </a:schemeClr>
                  </a:glow>
                </a:effectLst>
                <a:latin typeface="Arial Black" pitchFamily="34" charset="0"/>
              </a:rPr>
              <a:t>28,284,411 documents opened </a:t>
            </a:r>
          </a:p>
        </p:txBody>
      </p:sp>
      <p:pic>
        <p:nvPicPr>
          <p:cNvPr id="7170" name="Picture 2" descr="http://www.getmyspaceicons.com/wp-content/uploads/2015/12/Global-Computer.jpg"/>
          <p:cNvPicPr>
            <a:picLocks noChangeAspect="1" noChangeArrowheads="1"/>
          </p:cNvPicPr>
          <p:nvPr/>
        </p:nvPicPr>
        <p:blipFill>
          <a:blip r:embed="rId5" cstate="print"/>
          <a:srcRect/>
          <a:stretch>
            <a:fillRect/>
          </a:stretch>
        </p:blipFill>
        <p:spPr bwMode="auto">
          <a:xfrm>
            <a:off x="2895601" y="3352800"/>
            <a:ext cx="6248399" cy="3505200"/>
          </a:xfrm>
          <a:prstGeom prst="rect">
            <a:avLst/>
          </a:prstGeom>
          <a:noFill/>
          <a:effectLst>
            <a:softEdge rad="127000"/>
          </a:effectLst>
        </p:spPr>
      </p:pic>
      <p:sp>
        <p:nvSpPr>
          <p:cNvPr id="10" name="Rectangle 9"/>
          <p:cNvSpPr/>
          <p:nvPr/>
        </p:nvSpPr>
        <p:spPr>
          <a:xfrm>
            <a:off x="0" y="3352800"/>
            <a:ext cx="3429000" cy="1323439"/>
          </a:xfrm>
          <a:prstGeom prst="rect">
            <a:avLst/>
          </a:prstGeom>
        </p:spPr>
        <p:txBody>
          <a:bodyPr wrap="square">
            <a:spAutoFit/>
          </a:bodyPr>
          <a:lstStyle/>
          <a:p>
            <a:pPr>
              <a:spcBef>
                <a:spcPts val="600"/>
              </a:spcBef>
            </a:pPr>
            <a:r>
              <a:rPr lang="en-US" sz="2000" smtClean="0">
                <a:solidFill>
                  <a:srgbClr val="FFC000"/>
                </a:solidFill>
                <a:latin typeface="Arial Black" pitchFamily="34" charset="0"/>
              </a:rPr>
              <a:t>The Grand Total of digital documents, printed materials and audio: 56,584,076.</a:t>
            </a:r>
            <a:endParaRPr lang="en-US" sz="2000">
              <a:solidFill>
                <a:srgbClr val="FFC000"/>
              </a:solidFill>
              <a:latin typeface="Arial Black" pitchFamily="34" charset="0"/>
            </a:endParaRPr>
          </a:p>
        </p:txBody>
      </p:sp>
      <p:sp>
        <p:nvSpPr>
          <p:cNvPr id="13" name="Rectangle 12"/>
          <p:cNvSpPr/>
          <p:nvPr/>
        </p:nvSpPr>
        <p:spPr>
          <a:xfrm>
            <a:off x="2057400" y="2819400"/>
            <a:ext cx="3048000" cy="457200"/>
          </a:xfrm>
          <a:prstGeom prst="rect">
            <a:avLst/>
          </a:prstGeom>
          <a:solidFill>
            <a:schemeClr val="accent1">
              <a:lumMod val="40000"/>
              <a:lumOff val="6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71" name="Rectangle 3"/>
          <p:cNvSpPr>
            <a:spLocks noChangeArrowheads="1"/>
          </p:cNvSpPr>
          <p:nvPr/>
        </p:nvSpPr>
        <p:spPr bwMode="auto">
          <a:xfrm>
            <a:off x="0" y="2514600"/>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lumMod val="85000"/>
                  </a:schemeClr>
                </a:solidFill>
                <a:effectLst>
                  <a:glow rad="101600">
                    <a:schemeClr val="tx1">
                      <a:alpha val="60000"/>
                    </a:schemeClr>
                  </a:glow>
                </a:effectLst>
                <a:latin typeface="Arial Black" pitchFamily="34" charset="0"/>
                <a:ea typeface="Calibri" pitchFamily="34" charset="0"/>
                <a:cs typeface="Times New Roman" pitchFamily="18" charset="0"/>
              </a:rPr>
              <a:t>In addition, an</a:t>
            </a:r>
            <a:r>
              <a:rPr kumimoji="0" lang="en-US" sz="2000" b="0" i="0" u="none" strike="noStrike" cap="none" normalizeH="0" dirty="0" smtClean="0">
                <a:ln>
                  <a:noFill/>
                </a:ln>
                <a:solidFill>
                  <a:schemeClr val="bg1">
                    <a:lumMod val="85000"/>
                  </a:schemeClr>
                </a:solidFill>
                <a:effectLst>
                  <a:glow rad="101600">
                    <a:schemeClr val="tx1">
                      <a:alpha val="60000"/>
                    </a:schemeClr>
                  </a:glow>
                </a:effectLst>
                <a:latin typeface="Arial Black" pitchFamily="34" charset="0"/>
                <a:ea typeface="Calibri" pitchFamily="34" charset="0"/>
                <a:cs typeface="Times New Roman" pitchFamily="18" charset="0"/>
              </a:rPr>
              <a:t> average of </a:t>
            </a:r>
            <a:r>
              <a:rPr kumimoji="0" lang="en-US" sz="2000" b="0" i="0" u="none" strike="noStrike" cap="none" normalizeH="0" baseline="0" dirty="0" smtClean="0">
                <a:ln>
                  <a:noFill/>
                </a:ln>
                <a:solidFill>
                  <a:srgbClr val="FF0000"/>
                </a:solidFill>
                <a:effectLst>
                  <a:glow rad="101600">
                    <a:schemeClr val="tx1">
                      <a:alpha val="60000"/>
                    </a:schemeClr>
                  </a:glow>
                </a:effectLst>
                <a:latin typeface="Arial Black" pitchFamily="34" charset="0"/>
                <a:ea typeface="Calibri" pitchFamily="34" charset="0"/>
                <a:cs typeface="Times New Roman" pitchFamily="18" charset="0"/>
              </a:rPr>
              <a:t>15,000 visits per month</a:t>
            </a:r>
            <a:r>
              <a:rPr kumimoji="0" lang="en-US" sz="2000" b="0" i="0" u="none" strike="noStrike" cap="none" normalizeH="0" dirty="0" smtClean="0">
                <a:ln>
                  <a:noFill/>
                </a:ln>
                <a:solidFill>
                  <a:srgbClr val="FF0000"/>
                </a:solidFill>
                <a:effectLst>
                  <a:glow rad="101600">
                    <a:schemeClr val="tx1">
                      <a:alpha val="60000"/>
                    </a:schemeClr>
                  </a:glow>
                </a:effectLst>
                <a:latin typeface="Arial Black" pitchFamily="34" charset="0"/>
                <a:ea typeface="Calibri" pitchFamily="34" charset="0"/>
                <a:cs typeface="Times New Roman" pitchFamily="18" charset="0"/>
              </a:rPr>
              <a:t> </a:t>
            </a:r>
            <a:r>
              <a:rPr kumimoji="0" lang="en-US" sz="2000" b="0" i="0" u="none" strike="noStrike" cap="none" normalizeH="0" baseline="0" dirty="0" smtClean="0">
                <a:ln>
                  <a:noFill/>
                </a:ln>
                <a:solidFill>
                  <a:schemeClr val="bg1"/>
                </a:solidFill>
                <a:effectLst>
                  <a:glow rad="101600">
                    <a:schemeClr val="tx1">
                      <a:alpha val="60000"/>
                    </a:schemeClr>
                  </a:glow>
                </a:effectLst>
                <a:latin typeface="Arial Black" pitchFamily="34" charset="0"/>
                <a:ea typeface="Calibri" pitchFamily="34" charset="0"/>
                <a:cs typeface="Times New Roman" pitchFamily="18" charset="0"/>
              </a:rPr>
              <a:t>are registered </a:t>
            </a:r>
            <a:r>
              <a:rPr kumimoji="0" lang="en-US" sz="2000" b="0" i="0" u="none" strike="noStrike" cap="none" normalizeH="0" dirty="0" smtClean="0">
                <a:ln>
                  <a:noFill/>
                </a:ln>
                <a:solidFill>
                  <a:schemeClr val="bg1"/>
                </a:solidFill>
                <a:effectLst>
                  <a:glow rad="101600">
                    <a:schemeClr val="tx1">
                      <a:alpha val="60000"/>
                    </a:schemeClr>
                  </a:glow>
                </a:effectLst>
                <a:latin typeface="Arial Black" pitchFamily="34" charset="0"/>
                <a:ea typeface="Calibri" pitchFamily="34" charset="0"/>
                <a:cs typeface="Times New Roman" pitchFamily="18" charset="0"/>
              </a:rPr>
              <a:t>to</a:t>
            </a:r>
            <a:r>
              <a:rPr kumimoji="0" lang="en-US" sz="2000" b="0" i="0" u="none" strike="noStrike" cap="none" normalizeH="0" baseline="0" dirty="0" smtClean="0">
                <a:ln>
                  <a:noFill/>
                </a:ln>
                <a:solidFill>
                  <a:schemeClr val="bg1"/>
                </a:solidFill>
                <a:effectLst>
                  <a:glow rad="101600">
                    <a:schemeClr val="tx1">
                      <a:alpha val="60000"/>
                    </a:schemeClr>
                  </a:glow>
                </a:effectLst>
                <a:latin typeface="Arial Black" pitchFamily="34" charset="0"/>
                <a:ea typeface="Calibri" pitchFamily="34" charset="0"/>
                <a:cs typeface="Times New Roman" pitchFamily="18" charset="0"/>
              </a:rPr>
              <a:t> </a:t>
            </a:r>
            <a:r>
              <a:rPr kumimoji="0" lang="en-US" sz="2000" b="0" i="0" u="none" strike="noStrike" cap="none" normalizeH="0" baseline="0" dirty="0" smtClean="0">
                <a:ln>
                  <a:noFill/>
                </a:ln>
                <a:solidFill>
                  <a:schemeClr val="bg1"/>
                </a:solidFill>
                <a:effectLst/>
                <a:latin typeface="Arial Black" pitchFamily="34" charset="0"/>
                <a:ea typeface="Calibri" pitchFamily="34" charset="0"/>
                <a:cs typeface="Times New Roman" pitchFamily="18" charset="0"/>
                <a:hlinkClick r:id="rId6"/>
              </a:rPr>
              <a:t>www.alabanzas.info</a:t>
            </a:r>
            <a:r>
              <a:rPr kumimoji="0" lang="en-US" sz="2000" b="0" i="0" u="none" strike="noStrike" cap="none" normalizeH="0" baseline="0" dirty="0" smtClean="0">
                <a:ln>
                  <a:noFill/>
                </a:ln>
                <a:solidFill>
                  <a:schemeClr val="bg1"/>
                </a:solidFill>
                <a:effectLst>
                  <a:glow rad="101600">
                    <a:schemeClr val="tx1">
                      <a:alpha val="60000"/>
                    </a:schemeClr>
                  </a:glow>
                </a:effectLst>
                <a:latin typeface="Arial Black" pitchFamily="34" charset="0"/>
                <a:ea typeface="Calibri" pitchFamily="34" charset="0"/>
                <a:cs typeface="Times New Roman" pitchFamily="18" charset="0"/>
              </a:rPr>
              <a:t>, </a:t>
            </a:r>
            <a:r>
              <a:rPr kumimoji="0" lang="en-US" sz="2000" b="0" i="0" u="none" strike="noStrike" cap="none" normalizeH="0" baseline="0" dirty="0" smtClean="0">
                <a:ln>
                  <a:noFill/>
                </a:ln>
                <a:solidFill>
                  <a:schemeClr val="bg1">
                    <a:lumMod val="85000"/>
                  </a:schemeClr>
                </a:solidFill>
                <a:effectLst>
                  <a:glow rad="101600">
                    <a:schemeClr val="tx1">
                      <a:alpha val="60000"/>
                    </a:schemeClr>
                  </a:glow>
                </a:effectLst>
                <a:latin typeface="Arial Black" pitchFamily="34" charset="0"/>
                <a:ea typeface="Calibri" pitchFamily="34" charset="0"/>
                <a:cs typeface="Times New Roman" pitchFamily="18" charset="0"/>
              </a:rPr>
              <a:t>with 172 </a:t>
            </a:r>
            <a:r>
              <a:rPr kumimoji="0" lang="en-US" sz="2000" b="0" i="0" u="none" strike="noStrike" cap="none" normalizeH="0" baseline="0" dirty="0" smtClean="0">
                <a:ln>
                  <a:noFill/>
                </a:ln>
                <a:solidFill>
                  <a:schemeClr val="bg1">
                    <a:lumMod val="85000"/>
                  </a:schemeClr>
                </a:solidFill>
                <a:effectLst>
                  <a:glow rad="101600">
                    <a:schemeClr val="tx1">
                      <a:alpha val="60000"/>
                    </a:schemeClr>
                  </a:glow>
                </a:effectLst>
                <a:latin typeface="Arial Black" pitchFamily="34" charset="0"/>
                <a:ea typeface="Calibri" pitchFamily="34" charset="0"/>
                <a:cs typeface="Times New Roman" pitchFamily="18" charset="0"/>
              </a:rPr>
              <a:t>hymns </a:t>
            </a:r>
            <a:r>
              <a:rPr kumimoji="0" lang="en-US" sz="2000" b="0" i="0" u="none" strike="noStrike" cap="none" normalizeH="0" baseline="0" dirty="0" smtClean="0">
                <a:ln>
                  <a:noFill/>
                </a:ln>
                <a:solidFill>
                  <a:schemeClr val="bg1">
                    <a:lumMod val="85000"/>
                  </a:schemeClr>
                </a:solidFill>
                <a:effectLst>
                  <a:glow rad="101600">
                    <a:schemeClr val="tx1">
                      <a:alpha val="60000"/>
                    </a:schemeClr>
                  </a:glow>
                </a:effectLst>
                <a:latin typeface="Arial Black" pitchFamily="34" charset="0"/>
                <a:ea typeface="Calibri" pitchFamily="34" charset="0"/>
                <a:cs typeface="Times New Roman" pitchFamily="18" charset="0"/>
              </a:rPr>
              <a:t>available.</a:t>
            </a:r>
            <a:endParaRPr kumimoji="0" lang="en-US" sz="2000" b="0" i="0" u="none" strike="noStrike" cap="none" normalizeH="0" baseline="0" dirty="0" smtClean="0">
              <a:ln>
                <a:noFill/>
              </a:ln>
              <a:solidFill>
                <a:schemeClr val="bg1">
                  <a:lumMod val="85000"/>
                </a:schemeClr>
              </a:solidFill>
              <a:effectLst>
                <a:glow rad="101600">
                  <a:schemeClr val="tx1">
                    <a:alpha val="60000"/>
                  </a:schemeClr>
                </a:glow>
              </a:effectLst>
              <a:latin typeface="Arial" pitchFamily="34" charset="0"/>
              <a:cs typeface="Arial" pitchFamily="34" charset="0"/>
            </a:endParaRPr>
          </a:p>
        </p:txBody>
      </p:sp>
      <p:sp>
        <p:nvSpPr>
          <p:cNvPr id="8" name="TextBox 7"/>
          <p:cNvSpPr txBox="1"/>
          <p:nvPr/>
        </p:nvSpPr>
        <p:spPr>
          <a:xfrm>
            <a:off x="0" y="4765119"/>
            <a:ext cx="3505200" cy="2092881"/>
          </a:xfrm>
          <a:prstGeom prst="rect">
            <a:avLst/>
          </a:prstGeom>
          <a:noFill/>
        </p:spPr>
        <p:txBody>
          <a:bodyPr wrap="square" rtlCol="0">
            <a:spAutoFit/>
          </a:bodyPr>
          <a:lstStyle/>
          <a:p>
            <a:pPr>
              <a:spcBef>
                <a:spcPts val="600"/>
              </a:spcBef>
            </a:pPr>
            <a:r>
              <a:rPr lang="en-US" sz="2000" smtClean="0">
                <a:solidFill>
                  <a:srgbClr val="00B0F0"/>
                </a:solidFill>
                <a:effectLst>
                  <a:glow rad="101600">
                    <a:schemeClr val="tx1">
                      <a:alpha val="60000"/>
                    </a:schemeClr>
                  </a:glow>
                </a:effectLst>
                <a:latin typeface="Arial Black" pitchFamily="34" charset="0"/>
              </a:rPr>
              <a:t>Fruits registered:</a:t>
            </a:r>
          </a:p>
          <a:p>
            <a:pPr>
              <a:spcBef>
                <a:spcPts val="600"/>
              </a:spcBef>
            </a:pPr>
            <a:r>
              <a:rPr lang="en-US" sz="2000" smtClean="0">
                <a:solidFill>
                  <a:schemeClr val="bg1"/>
                </a:solidFill>
                <a:effectLst>
                  <a:glow rad="101600">
                    <a:schemeClr val="tx1">
                      <a:alpha val="60000"/>
                    </a:schemeClr>
                  </a:glow>
                </a:effectLst>
                <a:latin typeface="Arial Black" pitchFamily="34" charset="0"/>
              </a:rPr>
              <a:t> Approximately </a:t>
            </a:r>
            <a:br>
              <a:rPr lang="en-US" sz="2000" smtClean="0">
                <a:solidFill>
                  <a:schemeClr val="bg1"/>
                </a:solidFill>
                <a:effectLst>
                  <a:glow rad="101600">
                    <a:schemeClr val="tx1">
                      <a:alpha val="60000"/>
                    </a:schemeClr>
                  </a:glow>
                </a:effectLst>
                <a:latin typeface="Arial Black" pitchFamily="34" charset="0"/>
              </a:rPr>
            </a:br>
            <a:r>
              <a:rPr lang="en-US" sz="2000" smtClean="0">
                <a:solidFill>
                  <a:schemeClr val="bg1"/>
                </a:solidFill>
                <a:effectLst>
                  <a:glow rad="101600">
                    <a:schemeClr val="tx1">
                      <a:alpha val="60000"/>
                    </a:schemeClr>
                  </a:glow>
                </a:effectLst>
                <a:latin typeface="Arial Black" pitchFamily="34" charset="0"/>
              </a:rPr>
              <a:t>14,425 conversions</a:t>
            </a:r>
          </a:p>
          <a:p>
            <a:pPr>
              <a:spcBef>
                <a:spcPts val="600"/>
              </a:spcBef>
            </a:pPr>
            <a:r>
              <a:rPr lang="en-US" sz="2000" smtClean="0">
                <a:solidFill>
                  <a:schemeClr val="bg1"/>
                </a:solidFill>
                <a:effectLst>
                  <a:glow rad="101600">
                    <a:schemeClr val="tx1">
                      <a:alpha val="60000"/>
                    </a:schemeClr>
                  </a:glow>
                </a:effectLst>
                <a:latin typeface="Arial Black" pitchFamily="34" charset="0"/>
              </a:rPr>
              <a:t>246 congregations begun in different countries. </a:t>
            </a:r>
            <a:endParaRPr lang="en-US" sz="2000">
              <a:solidFill>
                <a:schemeClr val="bg1"/>
              </a:solidFill>
              <a:effectLst>
                <a:glow rad="101600">
                  <a:schemeClr val="tx1">
                    <a:alpha val="60000"/>
                  </a:schemeClr>
                </a:glo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 calcmode="lin" valueType="num">
                                      <p:cBhvr additive="base">
                                        <p:cTn id="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 calcmode="lin" valueType="num">
                                      <p:cBhvr additive="base">
                                        <p:cTn id="1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171">
                                            <p:txEl>
                                              <p:pRg st="0" end="0"/>
                                            </p:txEl>
                                          </p:spTgt>
                                        </p:tgtEl>
                                        <p:attrNameLst>
                                          <p:attrName>style.visibility</p:attrName>
                                        </p:attrNameLst>
                                      </p:cBhvr>
                                      <p:to>
                                        <p:strVal val="visible"/>
                                      </p:to>
                                    </p:set>
                                    <p:anim calcmode="lin" valueType="num">
                                      <p:cBhvr additive="base">
                                        <p:cTn id="23"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nodeType="afterEffect">
                                  <p:stCondLst>
                                    <p:cond delay="0"/>
                                  </p:stCondLst>
                                  <p:childTnLst>
                                    <p:set>
                                      <p:cBhvr>
                                        <p:cTn id="33" dur="1" fill="hold">
                                          <p:stCondLst>
                                            <p:cond delay="0"/>
                                          </p:stCondLst>
                                        </p:cTn>
                                        <p:tgtEl>
                                          <p:spTgt spid="7170"/>
                                        </p:tgtEl>
                                        <p:attrNameLst>
                                          <p:attrName>style.visibility</p:attrName>
                                        </p:attrNameLst>
                                      </p:cBhvr>
                                      <p:to>
                                        <p:strVal val="visible"/>
                                      </p:to>
                                    </p:set>
                                    <p:anim calcmode="lin" valueType="num">
                                      <p:cBhvr additive="base">
                                        <p:cTn id="34" dur="500" fill="hold"/>
                                        <p:tgtEl>
                                          <p:spTgt spid="7170"/>
                                        </p:tgtEl>
                                        <p:attrNameLst>
                                          <p:attrName>ppt_x</p:attrName>
                                        </p:attrNameLst>
                                      </p:cBhvr>
                                      <p:tavLst>
                                        <p:tav tm="0">
                                          <p:val>
                                            <p:strVal val="#ppt_x"/>
                                          </p:val>
                                        </p:tav>
                                        <p:tav tm="100000">
                                          <p:val>
                                            <p:strVal val="#ppt_x"/>
                                          </p:val>
                                        </p:tav>
                                      </p:tavLst>
                                    </p:anim>
                                    <p:anim calcmode="lin" valueType="num">
                                      <p:cBhvr additive="base">
                                        <p:cTn id="35"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8">
                                            <p:txEl>
                                              <p:pRg st="0" end="0"/>
                                            </p:txEl>
                                          </p:spTgt>
                                        </p:tgtEl>
                                        <p:attrNameLst>
                                          <p:attrName>style.visibility</p:attrName>
                                        </p:attrNameLst>
                                      </p:cBhvr>
                                      <p:to>
                                        <p:strVal val="visible"/>
                                      </p:to>
                                    </p:set>
                                    <p:anim calcmode="lin" valueType="num">
                                      <p:cBhvr additive="base">
                                        <p:cTn id="4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8">
                                            <p:txEl>
                                              <p:pRg st="1" end="1"/>
                                            </p:txEl>
                                          </p:spTgt>
                                        </p:tgtEl>
                                        <p:attrNameLst>
                                          <p:attrName>style.visibility</p:attrName>
                                        </p:attrNameLst>
                                      </p:cBhvr>
                                      <p:to>
                                        <p:strVal val="visible"/>
                                      </p:to>
                                    </p:set>
                                    <p:anim calcmode="lin" valueType="num">
                                      <p:cBhvr additive="base">
                                        <p:cTn id="44"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8">
                                            <p:txEl>
                                              <p:pRg st="1" end="1"/>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8">
                                            <p:txEl>
                                              <p:pRg st="2" end="2"/>
                                            </p:txEl>
                                          </p:spTgt>
                                        </p:tgtEl>
                                        <p:attrNameLst>
                                          <p:attrName>style.visibility</p:attrName>
                                        </p:attrNameLst>
                                      </p:cBhvr>
                                      <p:to>
                                        <p:strVal val="visible"/>
                                      </p:to>
                                    </p:set>
                                    <p:anim calcmode="lin" valueType="num">
                                      <p:cBhvr additive="base">
                                        <p:cTn id="48"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MG_0006.JPG"/>
          <p:cNvPicPr>
            <a:picLocks noGrp="1" noChangeAspect="1"/>
          </p:cNvPicPr>
          <p:nvPr isPhoto="1"/>
        </p:nvPicPr>
        <p:blipFill>
          <a:blip r:embed="rId2" cstate="print">
            <a:lum/>
          </a:blip>
          <a:stretch>
            <a:fillRect/>
          </a:stretch>
        </p:blipFill>
        <p:spPr>
          <a:xfrm>
            <a:off x="0" y="0"/>
            <a:ext cx="9144000" cy="6096000"/>
          </a:xfrm>
          <a:prstGeom prst="rect">
            <a:avLst/>
          </a:prstGeom>
          <a:noFill/>
          <a:ln>
            <a:noFill/>
          </a:ln>
          <a:effectLst>
            <a:softEdge rad="127000"/>
          </a:effectLst>
        </p:spPr>
      </p:pic>
      <p:sp>
        <p:nvSpPr>
          <p:cNvPr id="3" name="TextBox 2"/>
          <p:cNvSpPr txBox="1"/>
          <p:nvPr/>
        </p:nvSpPr>
        <p:spPr>
          <a:xfrm>
            <a:off x="0" y="6019800"/>
            <a:ext cx="9144000" cy="877163"/>
          </a:xfrm>
          <a:prstGeom prst="rect">
            <a:avLst/>
          </a:prstGeom>
          <a:noFill/>
        </p:spPr>
        <p:txBody>
          <a:bodyPr wrap="square" rtlCol="0">
            <a:spAutoFit/>
          </a:bodyPr>
          <a:lstStyle/>
          <a:p>
            <a:pPr algn="ctr"/>
            <a:r>
              <a:rPr lang="en-US" sz="1700" b="1" dirty="0" smtClean="0">
                <a:latin typeface="Arial" pitchFamily="34" charset="0"/>
                <a:cs typeface="Arial" pitchFamily="34" charset="0"/>
              </a:rPr>
              <a:t>The event was conducted Saturday, April 30, 2016, beginning at 4 pm, in the meeting place of the Bayamon, Puerto Rico church of Christ. It was organized by brethren in Bayamon, with the cooperation of the </a:t>
            </a:r>
            <a:r>
              <a:rPr lang="en-US" sz="1700" b="1" dirty="0" err="1" smtClean="0">
                <a:latin typeface="Arial" pitchFamily="34" charset="0"/>
                <a:cs typeface="Arial" pitchFamily="34" charset="0"/>
              </a:rPr>
              <a:t>Gurabo</a:t>
            </a:r>
            <a:r>
              <a:rPr lang="en-US" sz="1700" b="1" dirty="0" smtClean="0">
                <a:latin typeface="Arial" pitchFamily="34" charset="0"/>
                <a:cs typeface="Arial" pitchFamily="34" charset="0"/>
              </a:rPr>
              <a:t> and </a:t>
            </a:r>
            <a:r>
              <a:rPr lang="en-US" sz="1700" b="1" dirty="0" err="1" smtClean="0">
                <a:latin typeface="Arial" pitchFamily="34" charset="0"/>
                <a:cs typeface="Arial" pitchFamily="34" charset="0"/>
              </a:rPr>
              <a:t>Cubuy</a:t>
            </a:r>
            <a:r>
              <a:rPr lang="en-US" sz="1700" b="1" dirty="0" smtClean="0">
                <a:latin typeface="Arial" pitchFamily="34" charset="0"/>
                <a:cs typeface="Arial" pitchFamily="34" charset="0"/>
              </a:rPr>
              <a:t> churches.</a:t>
            </a:r>
            <a:endParaRPr lang="en-US" sz="1700" b="1" dirty="0">
              <a:latin typeface="Arial" pitchFamily="34" charset="0"/>
              <a:cs typeface="Arial" pitchFamily="34" charset="0"/>
            </a:endParaRPr>
          </a:p>
        </p:txBody>
      </p:sp>
    </p:spTree>
  </p:cSld>
  <p:clrMapOvr>
    <a:masterClrMapping/>
  </p:clrMapOvr>
  <p:transition>
    <p:pull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0" y="0"/>
            <a:ext cx="9144000" cy="6858000"/>
          </a:xfrm>
          <a:prstGeom prst="rect">
            <a:avLst/>
          </a:prstGeom>
          <a:gradFill flip="none" rotWithShape="1">
            <a:gsLst>
              <a:gs pos="0">
                <a:srgbClr val="000000"/>
              </a:gs>
              <a:gs pos="39999">
                <a:srgbClr val="0A128C"/>
              </a:gs>
              <a:gs pos="70000">
                <a:srgbClr val="181CC7"/>
              </a:gs>
              <a:gs pos="88000">
                <a:srgbClr val="7005D4"/>
              </a:gs>
              <a:gs pos="100000">
                <a:srgbClr val="8C3D91"/>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angle 6"/>
          <p:cNvSpPr/>
          <p:nvPr/>
        </p:nvSpPr>
        <p:spPr>
          <a:xfrm>
            <a:off x="5105400" y="1828800"/>
            <a:ext cx="4038600" cy="381000"/>
          </a:xfrm>
          <a:prstGeom prst="rect">
            <a:avLst/>
          </a:prstGeom>
          <a:solidFill>
            <a:schemeClr val="accent1">
              <a:lumMod val="40000"/>
              <a:lumOff val="6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TextBox 10"/>
          <p:cNvSpPr txBox="1"/>
          <p:nvPr/>
        </p:nvSpPr>
        <p:spPr>
          <a:xfrm>
            <a:off x="5029200" y="457200"/>
            <a:ext cx="4114800" cy="6186309"/>
          </a:xfrm>
          <a:prstGeom prst="rect">
            <a:avLst/>
          </a:prstGeom>
          <a:noFill/>
        </p:spPr>
        <p:txBody>
          <a:bodyPr wrap="square" rtlCol="0">
            <a:spAutoFit/>
          </a:bodyPr>
          <a:lstStyle/>
          <a:p>
            <a:pPr algn="ctr"/>
            <a:r>
              <a:rPr lang="en-US" sz="2200" dirty="0" smtClean="0">
                <a:solidFill>
                  <a:schemeClr val="bg1"/>
                </a:solidFill>
                <a:effectLst>
                  <a:glow rad="101600">
                    <a:schemeClr val="tx1">
                      <a:alpha val="60000"/>
                    </a:schemeClr>
                  </a:glow>
                </a:effectLst>
                <a:latin typeface="Arial Black" pitchFamily="34" charset="0"/>
              </a:rPr>
              <a:t>And the work continues…</a:t>
            </a:r>
          </a:p>
          <a:p>
            <a:pPr algn="ctr"/>
            <a:endParaRPr lang="en-US" sz="2200" dirty="0" smtClean="0">
              <a:solidFill>
                <a:schemeClr val="bg1"/>
              </a:solidFill>
              <a:effectLst>
                <a:glow rad="101600">
                  <a:schemeClr val="tx1">
                    <a:alpha val="60000"/>
                  </a:schemeClr>
                </a:glow>
              </a:effectLst>
              <a:latin typeface="Arial Black" pitchFamily="34" charset="0"/>
            </a:endParaRPr>
          </a:p>
          <a:p>
            <a:pPr algn="ctr"/>
            <a:r>
              <a:rPr lang="en-US" sz="2200" dirty="0" smtClean="0">
                <a:solidFill>
                  <a:schemeClr val="bg1"/>
                </a:solidFill>
                <a:effectLst>
                  <a:glow rad="101600">
                    <a:schemeClr val="tx1">
                      <a:alpha val="60000"/>
                    </a:schemeClr>
                  </a:glow>
                </a:effectLst>
                <a:latin typeface="Arial Black" pitchFamily="34" charset="0"/>
              </a:rPr>
              <a:t>During the later part of 2015, a </a:t>
            </a:r>
            <a:r>
              <a:rPr lang="en-US" sz="2200" dirty="0" smtClean="0">
                <a:solidFill>
                  <a:schemeClr val="bg1"/>
                </a:solidFill>
                <a:effectLst>
                  <a:glow rad="101600">
                    <a:schemeClr val="tx1">
                      <a:alpha val="60000"/>
                    </a:schemeClr>
                  </a:glow>
                </a:effectLst>
                <a:latin typeface="Arial Black" pitchFamily="34" charset="0"/>
              </a:rPr>
              <a:t>version </a:t>
            </a:r>
            <a:r>
              <a:rPr lang="en-US" sz="2200" dirty="0" smtClean="0">
                <a:solidFill>
                  <a:schemeClr val="bg1"/>
                </a:solidFill>
                <a:effectLst>
                  <a:glow rad="101600">
                    <a:schemeClr val="tx1">
                      <a:alpha val="60000"/>
                    </a:schemeClr>
                  </a:glow>
                </a:effectLst>
                <a:latin typeface="Arial Black" pitchFamily="34" charset="0"/>
              </a:rPr>
              <a:t>of </a:t>
            </a:r>
            <a:r>
              <a:rPr lang="en-US" sz="2200" dirty="0" smtClean="0">
                <a:solidFill>
                  <a:schemeClr val="bg1"/>
                </a:solidFill>
                <a:effectLst/>
                <a:latin typeface="Arial Black" pitchFamily="34" charset="0"/>
                <a:hlinkClick r:id="rId3"/>
              </a:rPr>
              <a:t>www.editoriallapaz.org</a:t>
            </a:r>
            <a:r>
              <a:rPr lang="en-US" sz="2200" dirty="0" smtClean="0">
                <a:solidFill>
                  <a:schemeClr val="bg1"/>
                </a:solidFill>
                <a:effectLst>
                  <a:glow rad="101600">
                    <a:schemeClr val="tx1">
                      <a:alpha val="60000"/>
                    </a:schemeClr>
                  </a:glow>
                </a:effectLst>
                <a:latin typeface="Arial Black" pitchFamily="34" charset="0"/>
              </a:rPr>
              <a:t> for intelligent phones is introduced. The audience on the Internet grows even more, reaching a daily average of 5,210 for March, 2016.</a:t>
            </a:r>
          </a:p>
          <a:p>
            <a:pPr algn="ctr"/>
            <a:endParaRPr lang="en-US" sz="2200" dirty="0" smtClean="0">
              <a:solidFill>
                <a:schemeClr val="bg1"/>
              </a:solidFill>
              <a:effectLst>
                <a:glow rad="101600">
                  <a:schemeClr val="tx1">
                    <a:alpha val="60000"/>
                  </a:schemeClr>
                </a:glow>
              </a:effectLst>
              <a:latin typeface="Arial Black" pitchFamily="34" charset="0"/>
            </a:endParaRPr>
          </a:p>
          <a:p>
            <a:pPr algn="ctr"/>
            <a:r>
              <a:rPr lang="en-US" sz="2200" dirty="0" smtClean="0">
                <a:solidFill>
                  <a:schemeClr val="bg1"/>
                </a:solidFill>
                <a:effectLst>
                  <a:glow rad="101600">
                    <a:schemeClr val="tx1">
                      <a:alpha val="60000"/>
                    </a:schemeClr>
                  </a:glow>
                </a:effectLst>
                <a:latin typeface="Arial Black" pitchFamily="34" charset="0"/>
              </a:rPr>
              <a:t>We ask your prayers on behalf of the continuation of these effective works of evangelism and edification.</a:t>
            </a:r>
          </a:p>
        </p:txBody>
      </p:sp>
      <p:grpSp>
        <p:nvGrpSpPr>
          <p:cNvPr id="2" name="Group 6"/>
          <p:cNvGrpSpPr/>
          <p:nvPr/>
        </p:nvGrpSpPr>
        <p:grpSpPr>
          <a:xfrm>
            <a:off x="0" y="0"/>
            <a:ext cx="5029200" cy="6858000"/>
            <a:chOff x="381000" y="0"/>
            <a:chExt cx="5029200" cy="6858000"/>
          </a:xfrm>
        </p:grpSpPr>
        <p:pic>
          <p:nvPicPr>
            <p:cNvPr id="6" name="Picture 5" descr="apple-iphone-6-plus-review-screen-front-v2.jpg"/>
            <p:cNvPicPr>
              <a:picLocks noChangeAspect="1"/>
            </p:cNvPicPr>
            <p:nvPr/>
          </p:nvPicPr>
          <p:blipFill>
            <a:blip r:embed="rId4" cstate="print"/>
            <a:srcRect l="23697" r="27500"/>
            <a:stretch>
              <a:fillRect/>
            </a:stretch>
          </p:blipFill>
          <p:spPr>
            <a:xfrm>
              <a:off x="381000" y="0"/>
              <a:ext cx="5029200" cy="6858000"/>
            </a:xfrm>
            <a:prstGeom prst="rect">
              <a:avLst/>
            </a:prstGeom>
          </p:spPr>
        </p:pic>
        <p:pic>
          <p:nvPicPr>
            <p:cNvPr id="4099" name="Picture 3"/>
            <p:cNvPicPr>
              <a:picLocks noChangeAspect="1" noChangeArrowheads="1"/>
            </p:cNvPicPr>
            <p:nvPr/>
          </p:nvPicPr>
          <p:blipFill>
            <a:blip r:embed="rId5" cstate="print"/>
            <a:srcRect/>
            <a:stretch>
              <a:fillRect/>
            </a:stretch>
          </p:blipFill>
          <p:spPr bwMode="auto">
            <a:xfrm>
              <a:off x="1532727" y="750909"/>
              <a:ext cx="2950865" cy="522922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MG_0024.JPG"/>
          <p:cNvPicPr>
            <a:picLocks noGrp="1" noChangeAspect="1"/>
          </p:cNvPicPr>
          <p:nvPr isPhoto="1"/>
        </p:nvPicPr>
        <p:blipFill>
          <a:blip r:embed="rId2" cstate="print">
            <a:lum/>
          </a:blip>
          <a:stretch>
            <a:fillRect/>
          </a:stretch>
        </p:blipFill>
        <p:spPr>
          <a:xfrm>
            <a:off x="0" y="0"/>
            <a:ext cx="9144000" cy="6096000"/>
          </a:xfrm>
          <a:prstGeom prst="rect">
            <a:avLst/>
          </a:prstGeom>
          <a:noFill/>
          <a:ln>
            <a:noFill/>
          </a:ln>
          <a:effectLst>
            <a:softEdge rad="127000"/>
          </a:effectLst>
        </p:spPr>
      </p:pic>
      <p:sp>
        <p:nvSpPr>
          <p:cNvPr id="4" name="TextBox 3"/>
          <p:cNvSpPr txBox="1"/>
          <p:nvPr/>
        </p:nvSpPr>
        <p:spPr>
          <a:xfrm>
            <a:off x="0" y="6096000"/>
            <a:ext cx="9144000" cy="615553"/>
          </a:xfrm>
          <a:prstGeom prst="rect">
            <a:avLst/>
          </a:prstGeom>
          <a:noFill/>
        </p:spPr>
        <p:txBody>
          <a:bodyPr wrap="square" rtlCol="0">
            <a:spAutoFit/>
          </a:bodyPr>
          <a:lstStyle/>
          <a:p>
            <a:pPr algn="ctr"/>
            <a:r>
              <a:rPr lang="en-US" sz="1700" b="1" dirty="0" smtClean="0">
                <a:latin typeface="Arial" pitchFamily="34" charset="0"/>
                <a:cs typeface="Arial" pitchFamily="34" charset="0"/>
              </a:rPr>
              <a:t>After Bro. </a:t>
            </a:r>
            <a:r>
              <a:rPr lang="en-US" sz="1700" b="1" dirty="0" err="1" smtClean="0">
                <a:latin typeface="Arial" pitchFamily="34" charset="0"/>
                <a:cs typeface="Arial" pitchFamily="34" charset="0"/>
              </a:rPr>
              <a:t>Estrellas</a:t>
            </a:r>
            <a:r>
              <a:rPr lang="en-US" sz="1700" b="1" dirty="0" smtClean="0">
                <a:latin typeface="Arial" pitchFamily="34" charset="0"/>
                <a:cs typeface="Arial" pitchFamily="34" charset="0"/>
              </a:rPr>
              <a:t>’ introduction and Brief Report, Bro. José Juan </a:t>
            </a:r>
            <a:r>
              <a:rPr lang="en-US" sz="1700" b="1" dirty="0" err="1" smtClean="0">
                <a:latin typeface="Arial" pitchFamily="34" charset="0"/>
                <a:cs typeface="Arial" pitchFamily="34" charset="0"/>
              </a:rPr>
              <a:t>Álamo</a:t>
            </a:r>
            <a:r>
              <a:rPr lang="en-US" sz="1700" b="1" dirty="0" smtClean="0">
                <a:latin typeface="Arial" pitchFamily="34" charset="0"/>
                <a:cs typeface="Arial" pitchFamily="34" charset="0"/>
              </a:rPr>
              <a:t>, deacon, preacher, teacher and song leader in Bayamon, took over as Master of Ceremonies. </a:t>
            </a:r>
            <a:endParaRPr lang="en-US" sz="1700" b="1" dirty="0">
              <a:latin typeface="Arial" pitchFamily="34" charset="0"/>
              <a:cs typeface="Arial" pitchFamily="34" charset="0"/>
            </a:endParaRPr>
          </a:p>
        </p:txBody>
      </p:sp>
    </p:spTree>
  </p:cSld>
  <p:clrMapOvr>
    <a:masterClrMapping/>
  </p:clrMapOvr>
  <p:transition>
    <p:strips/>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MG_0014.JPG"/>
          <p:cNvPicPr>
            <a:picLocks noGrp="1" noChangeAspect="1"/>
          </p:cNvPicPr>
          <p:nvPr isPhoto="1"/>
        </p:nvPicPr>
        <p:blipFill>
          <a:blip r:embed="rId2" cstate="print">
            <a:lum/>
          </a:blip>
          <a:stretch>
            <a:fillRect/>
          </a:stretch>
        </p:blipFill>
        <p:spPr>
          <a:xfrm>
            <a:off x="0" y="0"/>
            <a:ext cx="9144000" cy="6096000"/>
          </a:xfrm>
          <a:prstGeom prst="rect">
            <a:avLst/>
          </a:prstGeom>
          <a:noFill/>
          <a:ln>
            <a:noFill/>
          </a:ln>
          <a:effectLst>
            <a:softEdge rad="127000"/>
          </a:effectLst>
        </p:spPr>
      </p:pic>
      <p:sp>
        <p:nvSpPr>
          <p:cNvPr id="3" name="TextBox 2"/>
          <p:cNvSpPr txBox="1"/>
          <p:nvPr/>
        </p:nvSpPr>
        <p:spPr>
          <a:xfrm>
            <a:off x="0" y="6096000"/>
            <a:ext cx="9144000" cy="646331"/>
          </a:xfrm>
          <a:prstGeom prst="rect">
            <a:avLst/>
          </a:prstGeom>
          <a:noFill/>
        </p:spPr>
        <p:txBody>
          <a:bodyPr wrap="square" rtlCol="0">
            <a:spAutoFit/>
          </a:bodyPr>
          <a:lstStyle/>
          <a:p>
            <a:pPr algn="ctr"/>
            <a:r>
              <a:rPr lang="en-US" b="1" dirty="0" smtClean="0">
                <a:latin typeface="Arial" pitchFamily="34" charset="0"/>
                <a:cs typeface="Arial" pitchFamily="34" charset="0"/>
              </a:rPr>
              <a:t>Dewayne and Rita were asked to come forward and take chairs in front of those present. (The </a:t>
            </a:r>
            <a:r>
              <a:rPr lang="en-US" b="1" dirty="0" err="1" smtClean="0">
                <a:latin typeface="Arial" pitchFamily="34" charset="0"/>
                <a:cs typeface="Arial" pitchFamily="34" charset="0"/>
              </a:rPr>
              <a:t>Shappley’s</a:t>
            </a:r>
            <a:r>
              <a:rPr lang="en-US" b="1" dirty="0" smtClean="0">
                <a:latin typeface="Arial" pitchFamily="34" charset="0"/>
                <a:cs typeface="Arial" pitchFamily="34" charset="0"/>
              </a:rPr>
              <a:t> have been married for 58 years.)</a:t>
            </a:r>
            <a:endParaRPr lang="en-US" b="1" dirty="0">
              <a:latin typeface="Arial" pitchFamily="34" charset="0"/>
              <a:cs typeface="Arial" pitchFamily="34" charset="0"/>
            </a:endParaRPr>
          </a:p>
        </p:txBody>
      </p:sp>
    </p:spTree>
  </p:cSld>
  <p:clrMapOvr>
    <a:masterClrMapping/>
  </p:clrMapOvr>
  <p:transition>
    <p:pull dir="l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6858000" y="381000"/>
            <a:ext cx="2286000" cy="6186309"/>
          </a:xfrm>
          <a:prstGeom prst="rect">
            <a:avLst/>
          </a:prstGeom>
          <a:noFill/>
        </p:spPr>
        <p:txBody>
          <a:bodyPr wrap="square" rtlCol="0">
            <a:spAutoFit/>
          </a:bodyPr>
          <a:lstStyle/>
          <a:p>
            <a:pPr algn="ctr"/>
            <a:r>
              <a:rPr lang="en-US" b="1" dirty="0" smtClean="0">
                <a:latin typeface="Arial" pitchFamily="34" charset="0"/>
                <a:cs typeface="Arial" pitchFamily="34" charset="0"/>
              </a:rPr>
              <a:t>Antonio Shappley lead several songs during the event. He and his daughter </a:t>
            </a:r>
            <a:r>
              <a:rPr lang="en-US" b="1" dirty="0" err="1" smtClean="0">
                <a:latin typeface="Arial" pitchFamily="34" charset="0"/>
                <a:cs typeface="Arial" pitchFamily="34" charset="0"/>
              </a:rPr>
              <a:t>Kiara</a:t>
            </a:r>
            <a:r>
              <a:rPr lang="en-US" b="1" dirty="0" smtClean="0">
                <a:latin typeface="Arial" pitchFamily="34" charset="0"/>
                <a:cs typeface="Arial" pitchFamily="34" charset="0"/>
              </a:rPr>
              <a:t> Karina came from Coral Springs, Florida for four days in Puerto Rico. Suffering from Lyme Disease, Antonio’s wife, </a:t>
            </a:r>
            <a:r>
              <a:rPr lang="en-US" b="1" dirty="0" err="1" smtClean="0">
                <a:latin typeface="Arial" pitchFamily="34" charset="0"/>
                <a:cs typeface="Arial" pitchFamily="34" charset="0"/>
              </a:rPr>
              <a:t>Irelis</a:t>
            </a:r>
            <a:r>
              <a:rPr lang="en-US" b="1" dirty="0" smtClean="0">
                <a:latin typeface="Arial" pitchFamily="34" charset="0"/>
                <a:cs typeface="Arial" pitchFamily="34" charset="0"/>
              </a:rPr>
              <a:t>, was unable to make the trip</a:t>
            </a:r>
            <a:r>
              <a:rPr lang="en-US" b="1" dirty="0" smtClean="0">
                <a:latin typeface="Arial" pitchFamily="34" charset="0"/>
                <a:cs typeface="Arial" pitchFamily="34" charset="0"/>
              </a:rPr>
              <a:t>.</a:t>
            </a:r>
          </a:p>
          <a:p>
            <a:pPr algn="ctr"/>
            <a:endParaRPr lang="en-US" b="1" dirty="0" smtClean="0">
              <a:latin typeface="Arial" pitchFamily="34" charset="0"/>
              <a:cs typeface="Arial" pitchFamily="34" charset="0"/>
            </a:endParaRPr>
          </a:p>
          <a:p>
            <a:pPr algn="ctr"/>
            <a:r>
              <a:rPr lang="en-US" b="1" dirty="0" smtClean="0">
                <a:latin typeface="Arial" pitchFamily="34" charset="0"/>
                <a:cs typeface="Arial" pitchFamily="34" charset="0"/>
              </a:rPr>
              <a:t>Sharon </a:t>
            </a:r>
            <a:r>
              <a:rPr lang="en-US" b="1" dirty="0" err="1" smtClean="0">
                <a:latin typeface="Arial" pitchFamily="34" charset="0"/>
                <a:cs typeface="Arial" pitchFamily="34" charset="0"/>
              </a:rPr>
              <a:t>Laretta</a:t>
            </a:r>
            <a:r>
              <a:rPr lang="en-US" b="1" dirty="0" smtClean="0">
                <a:latin typeface="Arial" pitchFamily="34" charset="0"/>
                <a:cs typeface="Arial" pitchFamily="34" charset="0"/>
              </a:rPr>
              <a:t> Shappley, of Manchester, TN, could not attend due to various circumstances.</a:t>
            </a:r>
            <a:endParaRPr lang="en-US" b="1" dirty="0">
              <a:latin typeface="Arial" pitchFamily="34" charset="0"/>
              <a:cs typeface="Arial" pitchFamily="34" charset="0"/>
            </a:endParaRPr>
          </a:p>
        </p:txBody>
      </p:sp>
      <p:pic>
        <p:nvPicPr>
          <p:cNvPr id="15361" name="Picture 1" descr="C:\Google Drive - Kiara\Pictures-GoogleDrive\Reports 2016\Bayamon April 30 2016 Honored\Rita ipad\Antonio-songs.jpg"/>
          <p:cNvPicPr>
            <a:picLocks noChangeAspect="1" noChangeArrowheads="1"/>
          </p:cNvPicPr>
          <p:nvPr/>
        </p:nvPicPr>
        <p:blipFill>
          <a:blip r:embed="rId2" cstate="print"/>
          <a:srcRect/>
          <a:stretch>
            <a:fillRect/>
          </a:stretch>
        </p:blipFill>
        <p:spPr bwMode="auto">
          <a:xfrm>
            <a:off x="0" y="0"/>
            <a:ext cx="6858000" cy="6858000"/>
          </a:xfrm>
          <a:prstGeom prst="rect">
            <a:avLst/>
          </a:prstGeom>
          <a:noFill/>
          <a:effectLst>
            <a:softEdge rad="127000"/>
          </a:effectLst>
        </p:spPr>
      </p:pic>
    </p:spTree>
  </p:cSld>
  <p:clrMapOvr>
    <a:masterClrMapping/>
  </p:clrMapOvr>
  <p:transition>
    <p:pull dir="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MG_0022.JPG"/>
          <p:cNvPicPr>
            <a:picLocks noGrp="1" noChangeAspect="1"/>
          </p:cNvPicPr>
          <p:nvPr isPhoto="1"/>
        </p:nvPicPr>
        <p:blipFill>
          <a:blip r:embed="rId2" cstate="print">
            <a:lum/>
          </a:blip>
          <a:stretch>
            <a:fillRect/>
          </a:stretch>
        </p:blipFill>
        <p:spPr>
          <a:xfrm>
            <a:off x="0" y="0"/>
            <a:ext cx="9144000" cy="6096000"/>
          </a:xfrm>
          <a:prstGeom prst="rect">
            <a:avLst/>
          </a:prstGeom>
          <a:noFill/>
          <a:ln>
            <a:noFill/>
          </a:ln>
          <a:effectLst>
            <a:softEdge rad="127000"/>
          </a:effectLst>
        </p:spPr>
      </p:pic>
      <p:sp>
        <p:nvSpPr>
          <p:cNvPr id="3" name="TextBox 2"/>
          <p:cNvSpPr txBox="1"/>
          <p:nvPr/>
        </p:nvSpPr>
        <p:spPr>
          <a:xfrm>
            <a:off x="0" y="6096000"/>
            <a:ext cx="9144000" cy="646331"/>
          </a:xfrm>
          <a:prstGeom prst="rect">
            <a:avLst/>
          </a:prstGeom>
          <a:noFill/>
        </p:spPr>
        <p:txBody>
          <a:bodyPr wrap="square" rtlCol="0">
            <a:spAutoFit/>
          </a:bodyPr>
          <a:lstStyle/>
          <a:p>
            <a:pPr algn="ctr"/>
            <a:r>
              <a:rPr lang="en-US" b="1" smtClean="0">
                <a:latin typeface="Arial" pitchFamily="34" charset="0"/>
                <a:cs typeface="Arial" pitchFamily="34" charset="0"/>
              </a:rPr>
              <a:t>Bro. Alfredo Colón, 89 years of age, long-time member of the Ceiba congregation, was the first of several to relate works of the Shappley’s in their areas.</a:t>
            </a:r>
            <a:endParaRPr lang="en-US" b="1">
              <a:latin typeface="Arial" pitchFamily="34" charset="0"/>
              <a:cs typeface="Arial" pitchFamily="34" charset="0"/>
            </a:endParaRPr>
          </a:p>
        </p:txBody>
      </p:sp>
    </p:spTree>
  </p:cSld>
  <p:clrMapOvr>
    <a:masterClrMapping/>
  </p:clrMapOvr>
  <p:transition>
    <p:spli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MG_0031.JPG"/>
          <p:cNvPicPr>
            <a:picLocks noGrp="1" noChangeAspect="1"/>
          </p:cNvPicPr>
          <p:nvPr isPhoto="1"/>
        </p:nvPicPr>
        <p:blipFill>
          <a:blip r:embed="rId2" cstate="print">
            <a:lum/>
          </a:blip>
          <a:stretch>
            <a:fillRect/>
          </a:stretch>
        </p:blipFill>
        <p:spPr>
          <a:xfrm>
            <a:off x="0" y="0"/>
            <a:ext cx="9144000" cy="6096000"/>
          </a:xfrm>
          <a:prstGeom prst="rect">
            <a:avLst/>
          </a:prstGeom>
          <a:noFill/>
          <a:ln>
            <a:noFill/>
          </a:ln>
          <a:effectLst>
            <a:softEdge rad="127000"/>
          </a:effectLst>
        </p:spPr>
      </p:pic>
      <p:sp>
        <p:nvSpPr>
          <p:cNvPr id="3" name="TextBox 2"/>
          <p:cNvSpPr txBox="1"/>
          <p:nvPr/>
        </p:nvSpPr>
        <p:spPr>
          <a:xfrm>
            <a:off x="0" y="5980837"/>
            <a:ext cx="9144000" cy="877163"/>
          </a:xfrm>
          <a:prstGeom prst="rect">
            <a:avLst/>
          </a:prstGeom>
          <a:noFill/>
        </p:spPr>
        <p:txBody>
          <a:bodyPr wrap="square" rtlCol="0">
            <a:spAutoFit/>
          </a:bodyPr>
          <a:lstStyle/>
          <a:p>
            <a:pPr algn="ctr"/>
            <a:r>
              <a:rPr lang="en-US" sz="1700" b="1" smtClean="0">
                <a:latin typeface="Arial" pitchFamily="34" charset="0"/>
                <a:cs typeface="Arial" pitchFamily="34" charset="0"/>
              </a:rPr>
              <a:t>On behalf of the Gurabo congregation, Bro. Félix Roldán, elder, presented a plaque to the Shappley’s. The church there was established as the result of a radio program and scores of studies with mostly religious leaders of the community.</a:t>
            </a:r>
            <a:endParaRPr lang="en-US" sz="1700" b="1">
              <a:latin typeface="Arial" pitchFamily="34" charset="0"/>
              <a:cs typeface="Arial" pitchFamily="34" charset="0"/>
            </a:endParaRPr>
          </a:p>
        </p:txBody>
      </p:sp>
    </p:spTree>
  </p:cSld>
  <p:clrMapOvr>
    <a:masterClrMapping/>
  </p:clrMapOvr>
  <p:transition>
    <p:diamon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MG_0044.JPG"/>
          <p:cNvPicPr>
            <a:picLocks noGrp="1" noChangeAspect="1"/>
          </p:cNvPicPr>
          <p:nvPr isPhoto="1"/>
        </p:nvPicPr>
        <p:blipFill>
          <a:blip r:embed="rId2" cstate="print">
            <a:lum/>
          </a:blip>
          <a:stretch>
            <a:fillRect/>
          </a:stretch>
        </p:blipFill>
        <p:spPr>
          <a:xfrm>
            <a:off x="0" y="0"/>
            <a:ext cx="9144000" cy="6096000"/>
          </a:xfrm>
          <a:prstGeom prst="rect">
            <a:avLst/>
          </a:prstGeom>
          <a:noFill/>
          <a:ln>
            <a:noFill/>
          </a:ln>
          <a:effectLst>
            <a:softEdge rad="127000"/>
          </a:effectLst>
        </p:spPr>
      </p:pic>
      <p:sp>
        <p:nvSpPr>
          <p:cNvPr id="3" name="TextBox 2"/>
          <p:cNvSpPr txBox="1"/>
          <p:nvPr/>
        </p:nvSpPr>
        <p:spPr>
          <a:xfrm>
            <a:off x="0" y="6019800"/>
            <a:ext cx="9144000" cy="877163"/>
          </a:xfrm>
          <a:prstGeom prst="rect">
            <a:avLst/>
          </a:prstGeom>
          <a:noFill/>
        </p:spPr>
        <p:txBody>
          <a:bodyPr wrap="square" rtlCol="0">
            <a:spAutoFit/>
          </a:bodyPr>
          <a:lstStyle/>
          <a:p>
            <a:pPr algn="ctr"/>
            <a:r>
              <a:rPr lang="en-US" sz="1700" b="1" smtClean="0">
                <a:latin typeface="Arial" pitchFamily="34" charset="0"/>
                <a:cs typeface="Arial" pitchFamily="34" charset="0"/>
              </a:rPr>
              <a:t>Johnny Camilo and José Rodríguez, leaders of the Barrio Cubuy congregation, present a beautiful plaque to the Shappley’s.  The radio program,  preaching in the Canóvanas town plaza and follow-up studies resulted in the formation of the Cubuy church.</a:t>
            </a:r>
            <a:endParaRPr lang="en-US" sz="1700" b="1">
              <a:latin typeface="Arial" pitchFamily="34" charset="0"/>
              <a:cs typeface="Arial" pitchFamily="34" charset="0"/>
            </a:endParaRPr>
          </a:p>
        </p:txBody>
      </p:sp>
    </p:spTree>
  </p:cSld>
  <p:clrMapOvr>
    <a:masterClrMapping/>
  </p:clrMapOvr>
  <p:transition>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MG_0051.JPG"/>
          <p:cNvPicPr>
            <a:picLocks noGrp="1" noChangeAspect="1"/>
          </p:cNvPicPr>
          <p:nvPr isPhoto="1"/>
        </p:nvPicPr>
        <p:blipFill>
          <a:blip r:embed="rId2" cstate="print">
            <a:lum bright="20000"/>
          </a:blip>
          <a:stretch>
            <a:fillRect/>
          </a:stretch>
        </p:blipFill>
        <p:spPr>
          <a:xfrm>
            <a:off x="0" y="0"/>
            <a:ext cx="9144000" cy="6096000"/>
          </a:xfrm>
          <a:prstGeom prst="rect">
            <a:avLst/>
          </a:prstGeom>
          <a:noFill/>
          <a:ln>
            <a:noFill/>
          </a:ln>
          <a:effectLst>
            <a:softEdge rad="127000"/>
          </a:effectLst>
        </p:spPr>
      </p:pic>
      <p:sp>
        <p:nvSpPr>
          <p:cNvPr id="3" name="TextBox 2"/>
          <p:cNvSpPr txBox="1"/>
          <p:nvPr/>
        </p:nvSpPr>
        <p:spPr>
          <a:xfrm>
            <a:off x="0" y="6019800"/>
            <a:ext cx="9144000" cy="877163"/>
          </a:xfrm>
          <a:prstGeom prst="rect">
            <a:avLst/>
          </a:prstGeom>
          <a:noFill/>
        </p:spPr>
        <p:txBody>
          <a:bodyPr wrap="square" rtlCol="0">
            <a:spAutoFit/>
          </a:bodyPr>
          <a:lstStyle/>
          <a:p>
            <a:pPr algn="ctr"/>
            <a:r>
              <a:rPr lang="en-US" sz="1700" b="1" dirty="0" err="1" smtClean="0">
                <a:latin typeface="Arial" pitchFamily="34" charset="0"/>
                <a:cs typeface="Arial" pitchFamily="34" charset="0"/>
              </a:rPr>
              <a:t>Chichín</a:t>
            </a:r>
            <a:r>
              <a:rPr lang="en-US" sz="1700" b="1" dirty="0" smtClean="0">
                <a:latin typeface="Arial" pitchFamily="34" charset="0"/>
                <a:cs typeface="Arial" pitchFamily="34" charset="0"/>
              </a:rPr>
              <a:t> and his wife evangelized, in Spanish, members and friends of the family, works that resulted in the formation of a Spanish-speaking congregation in Farmington, Connecticut. </a:t>
            </a:r>
            <a:endParaRPr lang="en-US" sz="1700" b="1" dirty="0">
              <a:latin typeface="Arial" pitchFamily="34" charset="0"/>
              <a:cs typeface="Arial" pitchFamily="34" charset="0"/>
            </a:endParaRPr>
          </a:p>
        </p:txBody>
      </p:sp>
      <p:sp>
        <p:nvSpPr>
          <p:cNvPr id="4" name="TextBox 3"/>
          <p:cNvSpPr txBox="1"/>
          <p:nvPr/>
        </p:nvSpPr>
        <p:spPr>
          <a:xfrm>
            <a:off x="152400" y="152400"/>
            <a:ext cx="3200400" cy="2308324"/>
          </a:xfrm>
          <a:prstGeom prst="rect">
            <a:avLst/>
          </a:prstGeom>
          <a:noFill/>
        </p:spPr>
        <p:txBody>
          <a:bodyPr wrap="square" rtlCol="0">
            <a:spAutoFit/>
          </a:bodyPr>
          <a:lstStyle/>
          <a:p>
            <a:r>
              <a:rPr lang="en-US" b="1" dirty="0" err="1" smtClean="0">
                <a:effectLst/>
                <a:latin typeface="Arial" pitchFamily="34" charset="0"/>
                <a:cs typeface="Arial" pitchFamily="34" charset="0"/>
              </a:rPr>
              <a:t>Chichín</a:t>
            </a:r>
            <a:r>
              <a:rPr lang="en-US" b="1" dirty="0" smtClean="0">
                <a:effectLst/>
                <a:latin typeface="Arial" pitchFamily="34" charset="0"/>
                <a:cs typeface="Arial" pitchFamily="34" charset="0"/>
              </a:rPr>
              <a:t> </a:t>
            </a:r>
            <a:r>
              <a:rPr lang="en-US" b="1" dirty="0" err="1" smtClean="0">
                <a:effectLst/>
                <a:latin typeface="Arial" pitchFamily="34" charset="0"/>
                <a:cs typeface="Arial" pitchFamily="34" charset="0"/>
              </a:rPr>
              <a:t>Rodríguez</a:t>
            </a:r>
            <a:r>
              <a:rPr lang="en-US" b="1" dirty="0" smtClean="0">
                <a:effectLst/>
                <a:latin typeface="Arial" pitchFamily="34" charset="0"/>
                <a:cs typeface="Arial" pitchFamily="34" charset="0"/>
              </a:rPr>
              <a:t> , of Barrio </a:t>
            </a:r>
            <a:r>
              <a:rPr lang="en-US" b="1" dirty="0" err="1" smtClean="0">
                <a:effectLst/>
                <a:latin typeface="Arial" pitchFamily="34" charset="0"/>
                <a:cs typeface="Arial" pitchFamily="34" charset="0"/>
              </a:rPr>
              <a:t>Cubuy</a:t>
            </a:r>
            <a:r>
              <a:rPr lang="en-US" b="1" dirty="0" smtClean="0">
                <a:effectLst/>
                <a:latin typeface="Arial" pitchFamily="34" charset="0"/>
                <a:cs typeface="Arial" pitchFamily="34" charset="0"/>
              </a:rPr>
              <a:t>, brother of José, took the microphone to tell how he had heard</a:t>
            </a:r>
            <a:br>
              <a:rPr lang="en-US" b="1" dirty="0" smtClean="0">
                <a:effectLst/>
                <a:latin typeface="Arial" pitchFamily="34" charset="0"/>
                <a:cs typeface="Arial" pitchFamily="34" charset="0"/>
              </a:rPr>
            </a:br>
            <a:r>
              <a:rPr lang="en-US" b="1" dirty="0" smtClean="0">
                <a:effectLst/>
                <a:latin typeface="Arial" pitchFamily="34" charset="0"/>
                <a:cs typeface="Arial" pitchFamily="34" charset="0"/>
              </a:rPr>
              <a:t>the same messages, but</a:t>
            </a:r>
            <a:br>
              <a:rPr lang="en-US" b="1" dirty="0" smtClean="0">
                <a:effectLst/>
                <a:latin typeface="Arial" pitchFamily="34" charset="0"/>
                <a:cs typeface="Arial" pitchFamily="34" charset="0"/>
              </a:rPr>
            </a:br>
            <a:r>
              <a:rPr lang="en-US" b="1" dirty="0" smtClean="0">
                <a:effectLst/>
                <a:latin typeface="Arial" pitchFamily="34" charset="0"/>
                <a:cs typeface="Arial" pitchFamily="34" charset="0"/>
              </a:rPr>
              <a:t>had moved, with his</a:t>
            </a:r>
            <a:br>
              <a:rPr lang="en-US" b="1" dirty="0" smtClean="0">
                <a:effectLst/>
                <a:latin typeface="Arial" pitchFamily="34" charset="0"/>
                <a:cs typeface="Arial" pitchFamily="34" charset="0"/>
              </a:rPr>
            </a:br>
            <a:r>
              <a:rPr lang="en-US" b="1" dirty="0" smtClean="0">
                <a:effectLst/>
                <a:latin typeface="Arial" pitchFamily="34" charset="0"/>
                <a:cs typeface="Arial" pitchFamily="34" charset="0"/>
              </a:rPr>
              <a:t>family, to Connecticut,</a:t>
            </a:r>
            <a:br>
              <a:rPr lang="en-US" b="1" dirty="0" smtClean="0">
                <a:effectLst/>
                <a:latin typeface="Arial" pitchFamily="34" charset="0"/>
                <a:cs typeface="Arial" pitchFamily="34" charset="0"/>
              </a:rPr>
            </a:br>
            <a:r>
              <a:rPr lang="en-US" b="1" dirty="0" smtClean="0">
                <a:effectLst/>
                <a:latin typeface="Arial" pitchFamily="34" charset="0"/>
                <a:cs typeface="Arial" pitchFamily="34" charset="0"/>
              </a:rPr>
              <a:t>without being baptized.</a:t>
            </a:r>
            <a:endParaRPr lang="en-US" b="1" dirty="0">
              <a:effectLst/>
              <a:latin typeface="Arial" pitchFamily="34" charset="0"/>
              <a:cs typeface="Arial" pitchFamily="34" charset="0"/>
            </a:endParaRPr>
          </a:p>
        </p:txBody>
      </p:sp>
      <p:sp>
        <p:nvSpPr>
          <p:cNvPr id="5" name="TextBox 4"/>
          <p:cNvSpPr txBox="1"/>
          <p:nvPr/>
        </p:nvSpPr>
        <p:spPr>
          <a:xfrm>
            <a:off x="5486400" y="152400"/>
            <a:ext cx="3429000" cy="2862322"/>
          </a:xfrm>
          <a:prstGeom prst="rect">
            <a:avLst/>
          </a:prstGeom>
          <a:noFill/>
        </p:spPr>
        <p:txBody>
          <a:bodyPr wrap="square" rtlCol="0">
            <a:spAutoFit/>
          </a:bodyPr>
          <a:lstStyle/>
          <a:p>
            <a:pPr algn="r"/>
            <a:r>
              <a:rPr lang="en-US" b="1" dirty="0" smtClean="0">
                <a:effectLst/>
                <a:latin typeface="Arial" pitchFamily="34" charset="0"/>
                <a:cs typeface="Arial" pitchFamily="34" charset="0"/>
              </a:rPr>
              <a:t>After a time in Connecticut, he and his wife became concerned about their spiritual welfare. </a:t>
            </a:r>
            <a:r>
              <a:rPr lang="en-US" b="1" dirty="0" err="1" smtClean="0">
                <a:effectLst/>
                <a:latin typeface="Arial" pitchFamily="34" charset="0"/>
                <a:cs typeface="Arial" pitchFamily="34" charset="0"/>
              </a:rPr>
              <a:t>Chichín</a:t>
            </a:r>
            <a:r>
              <a:rPr lang="en-US" b="1" dirty="0" smtClean="0">
                <a:effectLst/>
                <a:latin typeface="Arial" pitchFamily="34" charset="0"/>
                <a:cs typeface="Arial" pitchFamily="34" charset="0"/>
              </a:rPr>
              <a:t> said: “Let’s find a church like the one I heard about in Puerto Rico.” They did, an English-speaking one, and were baptized the next Sunday! </a:t>
            </a:r>
            <a:endParaRPr lang="en-US" b="1" dirty="0">
              <a:effectLst/>
              <a:latin typeface="Arial" pitchFamily="34" charset="0"/>
              <a:cs typeface="Arial" pitchFamily="34" charset="0"/>
            </a:endParaRPr>
          </a:p>
        </p:txBody>
      </p:sp>
    </p:spTree>
  </p:cSld>
  <p:clrMapOvr>
    <a:masterClrMapping/>
  </p:clrMapOvr>
  <p:transition>
    <p:cove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MG_0054.JPG"/>
          <p:cNvPicPr>
            <a:picLocks noGrp="1" noChangeAspect="1"/>
          </p:cNvPicPr>
          <p:nvPr isPhoto="1"/>
        </p:nvPicPr>
        <p:blipFill>
          <a:blip r:embed="rId2" cstate="print">
            <a:lum/>
          </a:blip>
          <a:stretch>
            <a:fillRect/>
          </a:stretch>
        </p:blipFill>
        <p:spPr>
          <a:xfrm>
            <a:off x="0" y="0"/>
            <a:ext cx="9144000" cy="6096000"/>
          </a:xfrm>
          <a:prstGeom prst="rect">
            <a:avLst/>
          </a:prstGeom>
          <a:noFill/>
          <a:ln>
            <a:noFill/>
          </a:ln>
          <a:effectLst>
            <a:softEdge rad="127000"/>
          </a:effectLst>
        </p:spPr>
      </p:pic>
      <p:sp>
        <p:nvSpPr>
          <p:cNvPr id="4" name="TextBox 3"/>
          <p:cNvSpPr txBox="1"/>
          <p:nvPr/>
        </p:nvSpPr>
        <p:spPr>
          <a:xfrm>
            <a:off x="228600" y="228600"/>
            <a:ext cx="3352800" cy="2708434"/>
          </a:xfrm>
          <a:prstGeom prst="rect">
            <a:avLst/>
          </a:prstGeom>
          <a:noFill/>
        </p:spPr>
        <p:txBody>
          <a:bodyPr wrap="square" rtlCol="0">
            <a:spAutoFit/>
          </a:bodyPr>
          <a:lstStyle/>
          <a:p>
            <a:r>
              <a:rPr lang="en-US" sz="1700" b="1" dirty="0" smtClean="0">
                <a:latin typeface="Arial" pitchFamily="34" charset="0"/>
                <a:cs typeface="Arial" pitchFamily="34" charset="0"/>
              </a:rPr>
              <a:t>José </a:t>
            </a:r>
            <a:r>
              <a:rPr lang="en-US" sz="1700" b="1" dirty="0" err="1" smtClean="0">
                <a:latin typeface="Arial" pitchFamily="34" charset="0"/>
                <a:cs typeface="Arial" pitchFamily="34" charset="0"/>
              </a:rPr>
              <a:t>Vizcarrondo</a:t>
            </a:r>
            <a:r>
              <a:rPr lang="en-US" sz="1700" b="1" dirty="0" smtClean="0">
                <a:latin typeface="Arial" pitchFamily="34" charset="0"/>
                <a:cs typeface="Arial" pitchFamily="34" charset="0"/>
              </a:rPr>
              <a:t> of the </a:t>
            </a:r>
            <a:r>
              <a:rPr lang="en-US" sz="1700" b="1" dirty="0" err="1" smtClean="0">
                <a:latin typeface="Arial" pitchFamily="34" charset="0"/>
                <a:cs typeface="Arial" pitchFamily="34" charset="0"/>
              </a:rPr>
              <a:t>Loiza</a:t>
            </a:r>
            <a:r>
              <a:rPr lang="en-US" sz="1700" b="1" dirty="0" smtClean="0">
                <a:latin typeface="Arial" pitchFamily="34" charset="0"/>
                <a:cs typeface="Arial" pitchFamily="34" charset="0"/>
              </a:rPr>
              <a:t> congregation, tells how he was converted years after the establishment  of the church in that Atlantic coastal town. The beginning of that church took place when five men were baptized one </a:t>
            </a:r>
            <a:br>
              <a:rPr lang="en-US" sz="1700" b="1" dirty="0" smtClean="0">
                <a:latin typeface="Arial" pitchFamily="34" charset="0"/>
                <a:cs typeface="Arial" pitchFamily="34" charset="0"/>
              </a:rPr>
            </a:br>
            <a:r>
              <a:rPr lang="en-US" sz="1700" b="1" dirty="0" smtClean="0">
                <a:latin typeface="Arial" pitchFamily="34" charset="0"/>
                <a:cs typeface="Arial" pitchFamily="34" charset="0"/>
              </a:rPr>
              <a:t>evening in the </a:t>
            </a:r>
            <a:br>
              <a:rPr lang="en-US" sz="1700" b="1" dirty="0" smtClean="0">
                <a:latin typeface="Arial" pitchFamily="34" charset="0"/>
                <a:cs typeface="Arial" pitchFamily="34" charset="0"/>
              </a:rPr>
            </a:br>
            <a:r>
              <a:rPr lang="en-US" sz="1700" b="1" dirty="0" smtClean="0">
                <a:latin typeface="Arial" pitchFamily="34" charset="0"/>
                <a:cs typeface="Arial" pitchFamily="34" charset="0"/>
              </a:rPr>
              <a:t>Atlantic ocean.</a:t>
            </a:r>
            <a:endParaRPr lang="en-US" sz="1700" b="1" dirty="0">
              <a:latin typeface="Arial" pitchFamily="34" charset="0"/>
              <a:cs typeface="Arial" pitchFamily="34" charset="0"/>
            </a:endParaRPr>
          </a:p>
        </p:txBody>
      </p:sp>
      <p:sp>
        <p:nvSpPr>
          <p:cNvPr id="5" name="TextBox 4"/>
          <p:cNvSpPr txBox="1"/>
          <p:nvPr/>
        </p:nvSpPr>
        <p:spPr>
          <a:xfrm>
            <a:off x="5562600" y="228600"/>
            <a:ext cx="3352800" cy="2185214"/>
          </a:xfrm>
          <a:prstGeom prst="rect">
            <a:avLst/>
          </a:prstGeom>
          <a:noFill/>
        </p:spPr>
        <p:txBody>
          <a:bodyPr wrap="square" rtlCol="0">
            <a:spAutoFit/>
          </a:bodyPr>
          <a:lstStyle/>
          <a:p>
            <a:pPr algn="r"/>
            <a:r>
              <a:rPr lang="en-US" sz="1700" b="1" dirty="0" smtClean="0">
                <a:latin typeface="Arial" pitchFamily="34" charset="0"/>
                <a:cs typeface="Arial" pitchFamily="34" charset="0"/>
              </a:rPr>
              <a:t>Of the five, </a:t>
            </a:r>
            <a:r>
              <a:rPr lang="en-US" sz="1700" b="1" dirty="0" err="1" smtClean="0">
                <a:latin typeface="Arial" pitchFamily="34" charset="0"/>
                <a:cs typeface="Arial" pitchFamily="34" charset="0"/>
              </a:rPr>
              <a:t>Cicinio</a:t>
            </a:r>
            <a:r>
              <a:rPr lang="en-US" sz="1700" b="1" dirty="0" smtClean="0">
                <a:latin typeface="Arial" pitchFamily="34" charset="0"/>
                <a:cs typeface="Arial" pitchFamily="34" charset="0"/>
              </a:rPr>
              <a:t> </a:t>
            </a:r>
            <a:r>
              <a:rPr lang="en-US" sz="1700" b="1" dirty="0" err="1" smtClean="0">
                <a:latin typeface="Arial" pitchFamily="34" charset="0"/>
                <a:cs typeface="Arial" pitchFamily="34" charset="0"/>
              </a:rPr>
              <a:t>Quiñones</a:t>
            </a:r>
            <a:r>
              <a:rPr lang="en-US" sz="1700" b="1" dirty="0" smtClean="0">
                <a:latin typeface="Arial" pitchFamily="34" charset="0"/>
                <a:cs typeface="Arial" pitchFamily="34" charset="0"/>
              </a:rPr>
              <a:t> had been a Pentecostal pastor. Later, </a:t>
            </a:r>
            <a:r>
              <a:rPr lang="en-US" sz="1700" b="1" dirty="0" err="1" smtClean="0">
                <a:latin typeface="Arial" pitchFamily="34" charset="0"/>
                <a:cs typeface="Arial" pitchFamily="34" charset="0"/>
              </a:rPr>
              <a:t>Bibiano</a:t>
            </a:r>
            <a:r>
              <a:rPr lang="en-US" sz="1700" b="1" dirty="0" smtClean="0">
                <a:latin typeface="Arial" pitchFamily="34" charset="0"/>
                <a:cs typeface="Arial" pitchFamily="34" charset="0"/>
              </a:rPr>
              <a:t> Salgado, another denominational leader, was converted, and these two men were pillars of the congregation before their passing away. </a:t>
            </a:r>
            <a:endParaRPr lang="en-US" sz="1700" b="1" dirty="0">
              <a:latin typeface="Arial" pitchFamily="34" charset="0"/>
              <a:cs typeface="Arial" pitchFamily="34" charset="0"/>
            </a:endParaRPr>
          </a:p>
        </p:txBody>
      </p:sp>
      <p:sp>
        <p:nvSpPr>
          <p:cNvPr id="6" name="TextBox 5"/>
          <p:cNvSpPr txBox="1"/>
          <p:nvPr/>
        </p:nvSpPr>
        <p:spPr>
          <a:xfrm>
            <a:off x="0" y="6019800"/>
            <a:ext cx="9144000" cy="877163"/>
          </a:xfrm>
          <a:prstGeom prst="rect">
            <a:avLst/>
          </a:prstGeom>
          <a:noFill/>
        </p:spPr>
        <p:txBody>
          <a:bodyPr wrap="square" rtlCol="0">
            <a:spAutoFit/>
          </a:bodyPr>
          <a:lstStyle/>
          <a:p>
            <a:pPr algn="ctr"/>
            <a:r>
              <a:rPr lang="en-US" sz="1700" b="1" dirty="0" smtClean="0">
                <a:latin typeface="Arial" pitchFamily="34" charset="0"/>
                <a:cs typeface="Arial" pitchFamily="34" charset="0"/>
              </a:rPr>
              <a:t>For years now, José </a:t>
            </a:r>
            <a:r>
              <a:rPr lang="en-US" sz="1700" b="1" dirty="0" err="1" smtClean="0">
                <a:latin typeface="Arial" pitchFamily="34" charset="0"/>
                <a:cs typeface="Arial" pitchFamily="34" charset="0"/>
              </a:rPr>
              <a:t>Vizcarrondo</a:t>
            </a:r>
            <a:r>
              <a:rPr lang="en-US" sz="1700" b="1" dirty="0" smtClean="0">
                <a:latin typeface="Arial" pitchFamily="34" charset="0"/>
                <a:cs typeface="Arial" pitchFamily="34" charset="0"/>
              </a:rPr>
              <a:t> has been taking the lead in </a:t>
            </a:r>
            <a:r>
              <a:rPr lang="en-US" sz="1700" b="1" dirty="0" err="1" smtClean="0">
                <a:latin typeface="Arial" pitchFamily="34" charset="0"/>
                <a:cs typeface="Arial" pitchFamily="34" charset="0"/>
              </a:rPr>
              <a:t>Loiza</a:t>
            </a:r>
            <a:r>
              <a:rPr lang="en-US" sz="1700" b="1" dirty="0" smtClean="0">
                <a:latin typeface="Arial" pitchFamily="34" charset="0"/>
                <a:cs typeface="Arial" pitchFamily="34" charset="0"/>
              </a:rPr>
              <a:t>. A very good preacher, he is also one of the directors and teachers of the School of Advanced Bible Studies.  The self-supporting </a:t>
            </a:r>
            <a:r>
              <a:rPr lang="en-US" sz="1700" b="1" dirty="0" err="1" smtClean="0">
                <a:latin typeface="Arial" pitchFamily="34" charset="0"/>
                <a:cs typeface="Arial" pitchFamily="34" charset="0"/>
              </a:rPr>
              <a:t>Loiza</a:t>
            </a:r>
            <a:r>
              <a:rPr lang="en-US" sz="1700" b="1" dirty="0" smtClean="0">
                <a:latin typeface="Arial" pitchFamily="34" charset="0"/>
                <a:cs typeface="Arial" pitchFamily="34" charset="0"/>
              </a:rPr>
              <a:t> church has its own well appointed meeting place.</a:t>
            </a:r>
            <a:endParaRPr lang="en-US" sz="1700" b="1" dirty="0">
              <a:latin typeface="Arial" pitchFamily="34" charset="0"/>
              <a:cs typeface="Arial" pitchFamily="34" charset="0"/>
            </a:endParaRPr>
          </a:p>
        </p:txBody>
      </p:sp>
    </p:spTree>
  </p:cSld>
  <p:clrMapOvr>
    <a:masterClrMapping/>
  </p:clrMapOvr>
  <p:transition>
    <p:cover dir="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MG_0058.JPG"/>
          <p:cNvPicPr>
            <a:picLocks noGrp="1" noChangeAspect="1"/>
          </p:cNvPicPr>
          <p:nvPr isPhoto="1"/>
        </p:nvPicPr>
        <p:blipFill>
          <a:blip r:embed="rId2" cstate="print">
            <a:lum/>
          </a:blip>
          <a:stretch>
            <a:fillRect/>
          </a:stretch>
        </p:blipFill>
        <p:spPr>
          <a:xfrm>
            <a:off x="0" y="0"/>
            <a:ext cx="9144000" cy="6096000"/>
          </a:xfrm>
          <a:prstGeom prst="rect">
            <a:avLst/>
          </a:prstGeom>
          <a:noFill/>
          <a:ln>
            <a:noFill/>
          </a:ln>
          <a:effectLst>
            <a:softEdge rad="127000"/>
          </a:effectLst>
        </p:spPr>
      </p:pic>
      <p:sp>
        <p:nvSpPr>
          <p:cNvPr id="3" name="TextBox 2"/>
          <p:cNvSpPr txBox="1"/>
          <p:nvPr/>
        </p:nvSpPr>
        <p:spPr>
          <a:xfrm>
            <a:off x="228600" y="152400"/>
            <a:ext cx="8686800" cy="1138773"/>
          </a:xfrm>
          <a:prstGeom prst="rect">
            <a:avLst/>
          </a:prstGeom>
          <a:noFill/>
        </p:spPr>
        <p:txBody>
          <a:bodyPr wrap="square" rtlCol="0">
            <a:spAutoFit/>
          </a:bodyPr>
          <a:lstStyle/>
          <a:p>
            <a:pPr algn="ctr"/>
            <a:r>
              <a:rPr lang="en-US" sz="1700" b="1" dirty="0" err="1" smtClean="0">
                <a:effectLst/>
                <a:latin typeface="Arial" pitchFamily="34" charset="0"/>
                <a:cs typeface="Arial" pitchFamily="34" charset="0"/>
              </a:rPr>
              <a:t>Efraín</a:t>
            </a:r>
            <a:r>
              <a:rPr lang="en-US" sz="1700" b="1" dirty="0" smtClean="0">
                <a:effectLst/>
                <a:latin typeface="Arial" pitchFamily="34" charset="0"/>
                <a:cs typeface="Arial" pitchFamily="34" charset="0"/>
              </a:rPr>
              <a:t> </a:t>
            </a:r>
            <a:r>
              <a:rPr lang="en-US" sz="1700" b="1" dirty="0" err="1" smtClean="0">
                <a:effectLst/>
                <a:latin typeface="Arial" pitchFamily="34" charset="0"/>
                <a:cs typeface="Arial" pitchFamily="34" charset="0"/>
              </a:rPr>
              <a:t>Reverón</a:t>
            </a:r>
            <a:r>
              <a:rPr lang="en-US" sz="1700" b="1" dirty="0" smtClean="0">
                <a:effectLst/>
                <a:latin typeface="Arial" pitchFamily="34" charset="0"/>
                <a:cs typeface="Arial" pitchFamily="34" charset="0"/>
              </a:rPr>
              <a:t> and Rafael </a:t>
            </a:r>
            <a:r>
              <a:rPr lang="en-US" sz="1700" b="1" dirty="0" err="1" smtClean="0">
                <a:effectLst/>
                <a:latin typeface="Arial" pitchFamily="34" charset="0"/>
                <a:cs typeface="Arial" pitchFamily="34" charset="0"/>
              </a:rPr>
              <a:t>Álamo</a:t>
            </a:r>
            <a:r>
              <a:rPr lang="en-US" sz="1700" b="1" dirty="0" smtClean="0">
                <a:effectLst/>
                <a:latin typeface="Arial" pitchFamily="34" charset="0"/>
                <a:cs typeface="Arial" pitchFamily="34" charset="0"/>
              </a:rPr>
              <a:t>, of the Park Gardens, Río </a:t>
            </a:r>
            <a:r>
              <a:rPr lang="en-US" sz="1700" b="1" dirty="0" err="1" smtClean="0">
                <a:effectLst/>
                <a:latin typeface="Arial" pitchFamily="34" charset="0"/>
                <a:cs typeface="Arial" pitchFamily="34" charset="0"/>
              </a:rPr>
              <a:t>Piedras</a:t>
            </a:r>
            <a:r>
              <a:rPr lang="en-US" sz="1700" b="1" dirty="0" smtClean="0">
                <a:effectLst/>
                <a:latin typeface="Arial" pitchFamily="34" charset="0"/>
                <a:cs typeface="Arial" pitchFamily="34" charset="0"/>
              </a:rPr>
              <a:t> congregation, recount their experiences with the </a:t>
            </a:r>
            <a:r>
              <a:rPr lang="en-US" sz="1700" b="1" dirty="0" err="1" smtClean="0">
                <a:effectLst/>
                <a:latin typeface="Arial" pitchFamily="34" charset="0"/>
                <a:cs typeface="Arial" pitchFamily="34" charset="0"/>
              </a:rPr>
              <a:t>Shappley’s</a:t>
            </a:r>
            <a:r>
              <a:rPr lang="en-US" sz="1700" b="1" dirty="0" smtClean="0">
                <a:effectLst/>
                <a:latin typeface="Arial" pitchFamily="34" charset="0"/>
                <a:cs typeface="Arial" pitchFamily="34" charset="0"/>
              </a:rPr>
              <a:t>.  </a:t>
            </a:r>
            <a:r>
              <a:rPr lang="en-US" sz="1700" b="1" dirty="0" err="1" smtClean="0">
                <a:effectLst/>
                <a:latin typeface="Arial" pitchFamily="34" charset="0"/>
                <a:cs typeface="Arial" pitchFamily="34" charset="0"/>
              </a:rPr>
              <a:t>Efraín</a:t>
            </a:r>
            <a:r>
              <a:rPr lang="en-US" sz="1700" b="1" dirty="0" smtClean="0">
                <a:effectLst/>
                <a:latin typeface="Arial" pitchFamily="34" charset="0"/>
                <a:cs typeface="Arial" pitchFamily="34" charset="0"/>
              </a:rPr>
              <a:t>, 65, executive accountant of a business operating fast food chains,  was a fifteen year old Christian when the </a:t>
            </a:r>
            <a:r>
              <a:rPr lang="en-US" sz="1700" b="1" dirty="0" err="1" smtClean="0">
                <a:effectLst/>
                <a:latin typeface="Arial" pitchFamily="34" charset="0"/>
                <a:cs typeface="Arial" pitchFamily="34" charset="0"/>
              </a:rPr>
              <a:t>Shappley’s</a:t>
            </a:r>
            <a:r>
              <a:rPr lang="en-US" sz="1700" b="1" dirty="0" smtClean="0">
                <a:effectLst/>
                <a:latin typeface="Arial" pitchFamily="34" charset="0"/>
                <a:cs typeface="Arial" pitchFamily="34" charset="0"/>
              </a:rPr>
              <a:t> arrived in Puerto Rico in 1966. He preaches some, as does Rafael.</a:t>
            </a:r>
            <a:endParaRPr lang="en-US" sz="1700" b="1" dirty="0">
              <a:effectLst/>
              <a:latin typeface="Arial" pitchFamily="34" charset="0"/>
              <a:cs typeface="Arial" pitchFamily="34" charset="0"/>
            </a:endParaRPr>
          </a:p>
        </p:txBody>
      </p:sp>
      <p:sp>
        <p:nvSpPr>
          <p:cNvPr id="4" name="TextBox 3"/>
          <p:cNvSpPr txBox="1"/>
          <p:nvPr/>
        </p:nvSpPr>
        <p:spPr>
          <a:xfrm>
            <a:off x="0" y="6019800"/>
            <a:ext cx="9144000" cy="877163"/>
          </a:xfrm>
          <a:prstGeom prst="rect">
            <a:avLst/>
          </a:prstGeom>
          <a:noFill/>
        </p:spPr>
        <p:txBody>
          <a:bodyPr wrap="square" rtlCol="0">
            <a:spAutoFit/>
          </a:bodyPr>
          <a:lstStyle/>
          <a:p>
            <a:pPr algn="ctr"/>
            <a:r>
              <a:rPr lang="en-US" sz="1700" b="1" dirty="0" smtClean="0">
                <a:latin typeface="Arial" pitchFamily="34" charset="0"/>
                <a:cs typeface="Arial" pitchFamily="34" charset="0"/>
              </a:rPr>
              <a:t>Park Gardens is the first congregation the </a:t>
            </a:r>
            <a:r>
              <a:rPr lang="en-US" sz="1700" b="1" dirty="0" err="1" smtClean="0">
                <a:latin typeface="Arial" pitchFamily="34" charset="0"/>
                <a:cs typeface="Arial" pitchFamily="34" charset="0"/>
              </a:rPr>
              <a:t>Shappley’s</a:t>
            </a:r>
            <a:r>
              <a:rPr lang="en-US" sz="1700" b="1" dirty="0" smtClean="0">
                <a:latin typeface="Arial" pitchFamily="34" charset="0"/>
                <a:cs typeface="Arial" pitchFamily="34" charset="0"/>
              </a:rPr>
              <a:t> helped to begin in Puerto Rico. With an excellent property and building, this is where the School of Advanced Bible Studies has operated for 25 consecutive years.</a:t>
            </a:r>
            <a:endParaRPr lang="en-US" sz="1700" b="1" dirty="0">
              <a:latin typeface="Arial" pitchFamily="34" charset="0"/>
              <a:cs typeface="Arial" pitchFamily="34" charset="0"/>
            </a:endParaRPr>
          </a:p>
        </p:txBody>
      </p:sp>
    </p:spTree>
  </p:cSld>
  <p:clrMapOvr>
    <a:masterClrMapping/>
  </p:clrMapOvr>
  <p:transition>
    <p:pull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Google Drive - Kiara\Pictures-GoogleDrive\Reports 2016\Bayamon April 30 2016 Honored\Rita ipad\Decoration-vestibule.jpg"/>
          <p:cNvPicPr>
            <a:picLocks noChangeAspect="1" noChangeArrowheads="1"/>
          </p:cNvPicPr>
          <p:nvPr/>
        </p:nvPicPr>
        <p:blipFill>
          <a:blip r:embed="rId2" cstate="print"/>
          <a:srcRect/>
          <a:stretch>
            <a:fillRect/>
          </a:stretch>
        </p:blipFill>
        <p:spPr bwMode="auto">
          <a:xfrm>
            <a:off x="381000" y="0"/>
            <a:ext cx="8382000" cy="6286500"/>
          </a:xfrm>
          <a:prstGeom prst="rect">
            <a:avLst/>
          </a:prstGeom>
          <a:noFill/>
          <a:effectLst>
            <a:softEdge rad="127000"/>
          </a:effectLst>
        </p:spPr>
      </p:pic>
      <p:sp>
        <p:nvSpPr>
          <p:cNvPr id="7" name="TextBox 6"/>
          <p:cNvSpPr txBox="1"/>
          <p:nvPr/>
        </p:nvSpPr>
        <p:spPr>
          <a:xfrm>
            <a:off x="0" y="6242447"/>
            <a:ext cx="9144000" cy="615553"/>
          </a:xfrm>
          <a:prstGeom prst="rect">
            <a:avLst/>
          </a:prstGeom>
          <a:noFill/>
        </p:spPr>
        <p:txBody>
          <a:bodyPr wrap="square" rtlCol="0">
            <a:spAutoFit/>
          </a:bodyPr>
          <a:lstStyle/>
          <a:p>
            <a:pPr algn="ctr"/>
            <a:r>
              <a:rPr lang="en-US" sz="1700" b="1" dirty="0" smtClean="0">
                <a:latin typeface="Arial" pitchFamily="34" charset="0"/>
                <a:cs typeface="Arial" pitchFamily="34" charset="0"/>
              </a:rPr>
              <a:t>In the Bayamon church building, looking from the vestibule through the tinted glass doors and partitions, into the auditorium.  Pleasing decorations all around! </a:t>
            </a:r>
            <a:endParaRPr lang="en-US" sz="17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MG_0067.JPG"/>
          <p:cNvPicPr>
            <a:picLocks noGrp="1" noChangeAspect="1"/>
          </p:cNvPicPr>
          <p:nvPr isPhoto="1"/>
        </p:nvPicPr>
        <p:blipFill>
          <a:blip r:embed="rId2" cstate="print">
            <a:lum bright="20000"/>
          </a:blip>
          <a:stretch>
            <a:fillRect/>
          </a:stretch>
        </p:blipFill>
        <p:spPr>
          <a:xfrm>
            <a:off x="0" y="0"/>
            <a:ext cx="9144000" cy="6096000"/>
          </a:xfrm>
          <a:prstGeom prst="rect">
            <a:avLst/>
          </a:prstGeom>
          <a:noFill/>
          <a:ln>
            <a:noFill/>
          </a:ln>
          <a:effectLst>
            <a:softEdge rad="127000"/>
          </a:effectLst>
        </p:spPr>
      </p:pic>
      <p:sp>
        <p:nvSpPr>
          <p:cNvPr id="3" name="TextBox 2"/>
          <p:cNvSpPr txBox="1"/>
          <p:nvPr/>
        </p:nvSpPr>
        <p:spPr>
          <a:xfrm>
            <a:off x="152400" y="228600"/>
            <a:ext cx="3657600" cy="5139869"/>
          </a:xfrm>
          <a:prstGeom prst="rect">
            <a:avLst/>
          </a:prstGeom>
          <a:noFill/>
        </p:spPr>
        <p:txBody>
          <a:bodyPr wrap="square" rtlCol="0">
            <a:spAutoFit/>
          </a:bodyPr>
          <a:lstStyle/>
          <a:p>
            <a:r>
              <a:rPr lang="en-US" sz="1700" b="1" dirty="0" smtClean="0">
                <a:effectLst/>
                <a:latin typeface="Arial" pitchFamily="34" charset="0"/>
                <a:cs typeface="Arial" pitchFamily="34" charset="0"/>
              </a:rPr>
              <a:t>Speaking on behalf of the </a:t>
            </a:r>
            <a:r>
              <a:rPr lang="en-US" sz="1700" b="1" dirty="0" err="1" smtClean="0">
                <a:effectLst/>
                <a:latin typeface="Arial" pitchFamily="34" charset="0"/>
                <a:cs typeface="Arial" pitchFamily="34" charset="0"/>
              </a:rPr>
              <a:t>Sabana</a:t>
            </a:r>
            <a:r>
              <a:rPr lang="en-US" sz="1700" b="1" dirty="0" smtClean="0">
                <a:effectLst/>
                <a:latin typeface="Arial" pitchFamily="34" charset="0"/>
                <a:cs typeface="Arial" pitchFamily="34" charset="0"/>
              </a:rPr>
              <a:t> </a:t>
            </a:r>
            <a:r>
              <a:rPr lang="en-US" sz="1700" b="1" dirty="0" err="1" smtClean="0">
                <a:effectLst/>
                <a:latin typeface="Arial" pitchFamily="34" charset="0"/>
                <a:cs typeface="Arial" pitchFamily="34" charset="0"/>
              </a:rPr>
              <a:t>Hoyos</a:t>
            </a:r>
            <a:r>
              <a:rPr lang="en-US" sz="1700" b="1" dirty="0" smtClean="0">
                <a:effectLst/>
                <a:latin typeface="Arial" pitchFamily="34" charset="0"/>
                <a:cs typeface="Arial" pitchFamily="34" charset="0"/>
              </a:rPr>
              <a:t> congregation, </a:t>
            </a:r>
            <a:r>
              <a:rPr lang="en-US" sz="1700" b="1" dirty="0" err="1" smtClean="0">
                <a:effectLst/>
                <a:latin typeface="Arial" pitchFamily="34" charset="0"/>
                <a:cs typeface="Arial" pitchFamily="34" charset="0"/>
              </a:rPr>
              <a:t>Eulogio</a:t>
            </a:r>
            <a:r>
              <a:rPr lang="en-US" sz="1700" b="1" dirty="0" smtClean="0">
                <a:effectLst/>
                <a:latin typeface="Arial" pitchFamily="34" charset="0"/>
                <a:cs typeface="Arial" pitchFamily="34" charset="0"/>
              </a:rPr>
              <a:t> </a:t>
            </a:r>
            <a:r>
              <a:rPr lang="en-US" sz="1700" b="1" dirty="0" err="1" smtClean="0">
                <a:effectLst/>
                <a:latin typeface="Arial" pitchFamily="34" charset="0"/>
                <a:cs typeface="Arial" pitchFamily="34" charset="0"/>
              </a:rPr>
              <a:t>Pantoja</a:t>
            </a:r>
            <a:r>
              <a:rPr lang="en-US" sz="1700" b="1" dirty="0" smtClean="0">
                <a:effectLst/>
                <a:latin typeface="Arial" pitchFamily="34" charset="0"/>
                <a:cs typeface="Arial" pitchFamily="34" charset="0"/>
              </a:rPr>
              <a:t> is, as he repeatedly affirms, a product of the School of Advanced Bible Studies.  And a good one, too! He is now one </a:t>
            </a:r>
            <a:br>
              <a:rPr lang="en-US" sz="1700" b="1" dirty="0" smtClean="0">
                <a:effectLst/>
                <a:latin typeface="Arial" pitchFamily="34" charset="0"/>
                <a:cs typeface="Arial" pitchFamily="34" charset="0"/>
              </a:rPr>
            </a:br>
            <a:r>
              <a:rPr lang="en-US" sz="1700" b="1" dirty="0" smtClean="0">
                <a:effectLst/>
                <a:latin typeface="Arial" pitchFamily="34" charset="0"/>
                <a:cs typeface="Arial" pitchFamily="34" charset="0"/>
              </a:rPr>
              <a:t>of the directors and teachers</a:t>
            </a:r>
            <a:br>
              <a:rPr lang="en-US" sz="1700" b="1" dirty="0" smtClean="0">
                <a:effectLst/>
                <a:latin typeface="Arial" pitchFamily="34" charset="0"/>
                <a:cs typeface="Arial" pitchFamily="34" charset="0"/>
              </a:rPr>
            </a:br>
            <a:r>
              <a:rPr lang="en-US" sz="1700" b="1" dirty="0" smtClean="0">
                <a:effectLst/>
                <a:latin typeface="Arial" pitchFamily="34" charset="0"/>
                <a:cs typeface="Arial" pitchFamily="34" charset="0"/>
              </a:rPr>
              <a:t>of the School. </a:t>
            </a:r>
          </a:p>
          <a:p>
            <a:pPr>
              <a:spcBef>
                <a:spcPts val="600"/>
              </a:spcBef>
            </a:pPr>
            <a:r>
              <a:rPr lang="en-US" sz="1700" b="1" dirty="0" smtClean="0">
                <a:effectLst/>
                <a:latin typeface="Arial" pitchFamily="34" charset="0"/>
                <a:cs typeface="Arial" pitchFamily="34" charset="0"/>
              </a:rPr>
              <a:t>Enrolling years back in the</a:t>
            </a:r>
            <a:br>
              <a:rPr lang="en-US" sz="1700" b="1" dirty="0" smtClean="0">
                <a:effectLst/>
                <a:latin typeface="Arial" pitchFamily="34" charset="0"/>
                <a:cs typeface="Arial" pitchFamily="34" charset="0"/>
              </a:rPr>
            </a:br>
            <a:r>
              <a:rPr lang="en-US" sz="1700" b="1" dirty="0" smtClean="0">
                <a:effectLst/>
                <a:latin typeface="Arial" pitchFamily="34" charset="0"/>
                <a:cs typeface="Arial" pitchFamily="34" charset="0"/>
              </a:rPr>
              <a:t>School, he almost dropped</a:t>
            </a:r>
            <a:br>
              <a:rPr lang="en-US" sz="1700" b="1" dirty="0" smtClean="0">
                <a:effectLst/>
                <a:latin typeface="Arial" pitchFamily="34" charset="0"/>
                <a:cs typeface="Arial" pitchFamily="34" charset="0"/>
              </a:rPr>
            </a:br>
            <a:r>
              <a:rPr lang="en-US" sz="1700" b="1" dirty="0" smtClean="0">
                <a:effectLst/>
                <a:latin typeface="Arial" pitchFamily="34" charset="0"/>
                <a:cs typeface="Arial" pitchFamily="34" charset="0"/>
              </a:rPr>
              <a:t>out, as he later told us,</a:t>
            </a:r>
            <a:br>
              <a:rPr lang="en-US" sz="1700" b="1" dirty="0" smtClean="0">
                <a:effectLst/>
                <a:latin typeface="Arial" pitchFamily="34" charset="0"/>
                <a:cs typeface="Arial" pitchFamily="34" charset="0"/>
              </a:rPr>
            </a:br>
            <a:r>
              <a:rPr lang="en-US" sz="1700" b="1" dirty="0" smtClean="0">
                <a:effectLst/>
                <a:latin typeface="Arial" pitchFamily="34" charset="0"/>
                <a:cs typeface="Arial" pitchFamily="34" charset="0"/>
              </a:rPr>
              <a:t>thinking he could not make</a:t>
            </a:r>
            <a:br>
              <a:rPr lang="en-US" sz="1700" b="1" dirty="0" smtClean="0">
                <a:effectLst/>
                <a:latin typeface="Arial" pitchFamily="34" charset="0"/>
                <a:cs typeface="Arial" pitchFamily="34" charset="0"/>
              </a:rPr>
            </a:br>
            <a:r>
              <a:rPr lang="en-US" sz="1700" b="1" dirty="0" smtClean="0">
                <a:effectLst/>
                <a:latin typeface="Arial" pitchFamily="34" charset="0"/>
                <a:cs typeface="Arial" pitchFamily="34" charset="0"/>
              </a:rPr>
              <a:t>the grade, but encouraged</a:t>
            </a:r>
            <a:br>
              <a:rPr lang="en-US" sz="1700" b="1" dirty="0" smtClean="0">
                <a:effectLst/>
                <a:latin typeface="Arial" pitchFamily="34" charset="0"/>
                <a:cs typeface="Arial" pitchFamily="34" charset="0"/>
              </a:rPr>
            </a:br>
            <a:r>
              <a:rPr lang="en-US" sz="1700" b="1" dirty="0" smtClean="0">
                <a:effectLst/>
                <a:latin typeface="Arial" pitchFamily="34" charset="0"/>
                <a:cs typeface="Arial" pitchFamily="34" charset="0"/>
              </a:rPr>
              <a:t>to continue, he obtained a</a:t>
            </a:r>
            <a:br>
              <a:rPr lang="en-US" sz="1700" b="1" dirty="0" smtClean="0">
                <a:effectLst/>
                <a:latin typeface="Arial" pitchFamily="34" charset="0"/>
                <a:cs typeface="Arial" pitchFamily="34" charset="0"/>
              </a:rPr>
            </a:br>
            <a:r>
              <a:rPr lang="en-US" sz="1700" b="1" dirty="0" smtClean="0">
                <a:effectLst/>
                <a:latin typeface="Arial" pitchFamily="34" charset="0"/>
                <a:cs typeface="Arial" pitchFamily="34" charset="0"/>
              </a:rPr>
              <a:t>Six-Year Certificate,</a:t>
            </a:r>
            <a:br>
              <a:rPr lang="en-US" sz="1700" b="1" dirty="0" smtClean="0">
                <a:effectLst/>
                <a:latin typeface="Arial" pitchFamily="34" charset="0"/>
                <a:cs typeface="Arial" pitchFamily="34" charset="0"/>
              </a:rPr>
            </a:br>
            <a:r>
              <a:rPr lang="en-US" sz="1700" b="1" dirty="0" smtClean="0">
                <a:effectLst/>
                <a:latin typeface="Arial" pitchFamily="34" charset="0"/>
                <a:cs typeface="Arial" pitchFamily="34" charset="0"/>
              </a:rPr>
              <a:t>and has honed his</a:t>
            </a:r>
            <a:br>
              <a:rPr lang="en-US" sz="1700" b="1" dirty="0" smtClean="0">
                <a:effectLst/>
                <a:latin typeface="Arial" pitchFamily="34" charset="0"/>
                <a:cs typeface="Arial" pitchFamily="34" charset="0"/>
              </a:rPr>
            </a:br>
            <a:r>
              <a:rPr lang="en-US" sz="1700" b="1" dirty="0" smtClean="0">
                <a:effectLst/>
                <a:latin typeface="Arial" pitchFamily="34" charset="0"/>
                <a:cs typeface="Arial" pitchFamily="34" charset="0"/>
              </a:rPr>
              <a:t>talents so as </a:t>
            </a:r>
            <a:br>
              <a:rPr lang="en-US" sz="1700" b="1" dirty="0" smtClean="0">
                <a:effectLst/>
                <a:latin typeface="Arial" pitchFamily="34" charset="0"/>
                <a:cs typeface="Arial" pitchFamily="34" charset="0"/>
              </a:rPr>
            </a:br>
            <a:r>
              <a:rPr lang="en-US" sz="1700" b="1" dirty="0" smtClean="0">
                <a:effectLst/>
                <a:latin typeface="Arial" pitchFamily="34" charset="0"/>
                <a:cs typeface="Arial" pitchFamily="34" charset="0"/>
              </a:rPr>
              <a:t>to become</a:t>
            </a:r>
            <a:br>
              <a:rPr lang="en-US" sz="1700" b="1" dirty="0" smtClean="0">
                <a:effectLst/>
                <a:latin typeface="Arial" pitchFamily="34" charset="0"/>
                <a:cs typeface="Arial" pitchFamily="34" charset="0"/>
              </a:rPr>
            </a:br>
            <a:r>
              <a:rPr lang="en-US" sz="1700" b="1" dirty="0" smtClean="0">
                <a:effectLst/>
                <a:latin typeface="Arial" pitchFamily="34" charset="0"/>
                <a:cs typeface="Arial" pitchFamily="34" charset="0"/>
              </a:rPr>
              <a:t>outstanding.</a:t>
            </a:r>
            <a:endParaRPr lang="en-US" sz="1700" b="1" dirty="0">
              <a:effectLst/>
              <a:latin typeface="Arial" pitchFamily="34" charset="0"/>
              <a:cs typeface="Arial" pitchFamily="34" charset="0"/>
            </a:endParaRPr>
          </a:p>
        </p:txBody>
      </p:sp>
      <p:sp>
        <p:nvSpPr>
          <p:cNvPr id="4" name="TextBox 3"/>
          <p:cNvSpPr txBox="1"/>
          <p:nvPr/>
        </p:nvSpPr>
        <p:spPr>
          <a:xfrm>
            <a:off x="5715000" y="228600"/>
            <a:ext cx="3200400" cy="2970044"/>
          </a:xfrm>
          <a:prstGeom prst="rect">
            <a:avLst/>
          </a:prstGeom>
          <a:noFill/>
        </p:spPr>
        <p:txBody>
          <a:bodyPr wrap="square" rtlCol="0">
            <a:spAutoFit/>
          </a:bodyPr>
          <a:lstStyle/>
          <a:p>
            <a:pPr algn="r"/>
            <a:r>
              <a:rPr lang="en-US" sz="1700" b="1" dirty="0" err="1" smtClean="0">
                <a:latin typeface="Arial" pitchFamily="34" charset="0"/>
                <a:cs typeface="Arial" pitchFamily="34" charset="0"/>
              </a:rPr>
              <a:t>Sabana</a:t>
            </a:r>
            <a:r>
              <a:rPr lang="en-US" sz="1700" b="1" dirty="0" smtClean="0">
                <a:latin typeface="Arial" pitchFamily="34" charset="0"/>
                <a:cs typeface="Arial" pitchFamily="34" charset="0"/>
              </a:rPr>
              <a:t> </a:t>
            </a:r>
            <a:r>
              <a:rPr lang="en-US" sz="1700" b="1" dirty="0" err="1" smtClean="0">
                <a:latin typeface="Arial" pitchFamily="34" charset="0"/>
                <a:cs typeface="Arial" pitchFamily="34" charset="0"/>
              </a:rPr>
              <a:t>Hoyos</a:t>
            </a:r>
            <a:r>
              <a:rPr lang="en-US" sz="1700" b="1" dirty="0" smtClean="0">
                <a:latin typeface="Arial" pitchFamily="34" charset="0"/>
                <a:cs typeface="Arial" pitchFamily="34" charset="0"/>
              </a:rPr>
              <a:t> is one of the first places the </a:t>
            </a:r>
            <a:r>
              <a:rPr lang="en-US" sz="1700" b="1" dirty="0" err="1" smtClean="0">
                <a:latin typeface="Arial" pitchFamily="34" charset="0"/>
                <a:cs typeface="Arial" pitchFamily="34" charset="0"/>
              </a:rPr>
              <a:t>Shappley’s</a:t>
            </a:r>
            <a:r>
              <a:rPr lang="en-US" sz="1700" b="1" dirty="0" smtClean="0">
                <a:latin typeface="Arial" pitchFamily="34" charset="0"/>
                <a:cs typeface="Arial" pitchFamily="34" charset="0"/>
              </a:rPr>
              <a:t> worked in Puerto Rico. Dewayne and </a:t>
            </a:r>
            <a:r>
              <a:rPr lang="en-US" sz="1700" b="1" dirty="0" err="1" smtClean="0">
                <a:latin typeface="Arial" pitchFamily="34" charset="0"/>
                <a:cs typeface="Arial" pitchFamily="34" charset="0"/>
              </a:rPr>
              <a:t>Cheo</a:t>
            </a:r>
            <a:r>
              <a:rPr lang="en-US" sz="1700" b="1" dirty="0" smtClean="0">
                <a:latin typeface="Arial" pitchFamily="34" charset="0"/>
                <a:cs typeface="Arial" pitchFamily="34" charset="0"/>
              </a:rPr>
              <a:t> Colón, a Christian recently arrived from New York, went house-to-house in the area, encouraging and teaching, efforts contributing to the restoration of a congregation already existing there. </a:t>
            </a:r>
            <a:endParaRPr lang="en-US" sz="1700" b="1" dirty="0">
              <a:latin typeface="Arial" pitchFamily="34" charset="0"/>
              <a:cs typeface="Arial" pitchFamily="34" charset="0"/>
            </a:endParaRPr>
          </a:p>
        </p:txBody>
      </p:sp>
      <p:sp>
        <p:nvSpPr>
          <p:cNvPr id="5" name="TextBox 4"/>
          <p:cNvSpPr txBox="1"/>
          <p:nvPr/>
        </p:nvSpPr>
        <p:spPr>
          <a:xfrm>
            <a:off x="0" y="6019800"/>
            <a:ext cx="9144000" cy="877163"/>
          </a:xfrm>
          <a:prstGeom prst="rect">
            <a:avLst/>
          </a:prstGeom>
          <a:noFill/>
        </p:spPr>
        <p:txBody>
          <a:bodyPr wrap="square" rtlCol="0">
            <a:spAutoFit/>
          </a:bodyPr>
          <a:lstStyle/>
          <a:p>
            <a:pPr algn="ctr"/>
            <a:r>
              <a:rPr lang="en-US" sz="1700" b="1" dirty="0" smtClean="0">
                <a:latin typeface="Arial" pitchFamily="34" charset="0"/>
                <a:cs typeface="Arial" pitchFamily="34" charset="0"/>
              </a:rPr>
              <a:t>Carlos </a:t>
            </a:r>
            <a:r>
              <a:rPr lang="en-US" sz="1700" b="1" dirty="0" err="1" smtClean="0">
                <a:latin typeface="Arial" pitchFamily="34" charset="0"/>
                <a:cs typeface="Arial" pitchFamily="34" charset="0"/>
              </a:rPr>
              <a:t>Pantoja</a:t>
            </a:r>
            <a:r>
              <a:rPr lang="en-US" sz="1700" b="1" dirty="0" smtClean="0">
                <a:latin typeface="Arial" pitchFamily="34" charset="0"/>
                <a:cs typeface="Arial" pitchFamily="34" charset="0"/>
              </a:rPr>
              <a:t>, older brother of </a:t>
            </a:r>
            <a:r>
              <a:rPr lang="en-US" sz="1700" b="1" dirty="0" err="1" smtClean="0">
                <a:latin typeface="Arial" pitchFamily="34" charset="0"/>
                <a:cs typeface="Arial" pitchFamily="34" charset="0"/>
              </a:rPr>
              <a:t>Eulogio</a:t>
            </a:r>
            <a:r>
              <a:rPr lang="en-US" sz="1700" b="1" dirty="0" smtClean="0">
                <a:latin typeface="Arial" pitchFamily="34" charset="0"/>
                <a:cs typeface="Arial" pitchFamily="34" charset="0"/>
              </a:rPr>
              <a:t>, has been a strong leader in the </a:t>
            </a:r>
            <a:r>
              <a:rPr lang="en-US" sz="1700" b="1" dirty="0" err="1" smtClean="0">
                <a:latin typeface="Arial" pitchFamily="34" charset="0"/>
                <a:cs typeface="Arial" pitchFamily="34" charset="0"/>
              </a:rPr>
              <a:t>Sabana</a:t>
            </a:r>
            <a:r>
              <a:rPr lang="en-US" sz="1700" b="1" dirty="0" smtClean="0">
                <a:latin typeface="Arial" pitchFamily="34" charset="0"/>
                <a:cs typeface="Arial" pitchFamily="34" charset="0"/>
              </a:rPr>
              <a:t> </a:t>
            </a:r>
            <a:r>
              <a:rPr lang="en-US" sz="1700" b="1" dirty="0" err="1" smtClean="0">
                <a:latin typeface="Arial" pitchFamily="34" charset="0"/>
                <a:cs typeface="Arial" pitchFamily="34" charset="0"/>
              </a:rPr>
              <a:t>Hoyos</a:t>
            </a:r>
            <a:r>
              <a:rPr lang="en-US" sz="1700" b="1" dirty="0" smtClean="0">
                <a:latin typeface="Arial" pitchFamily="34" charset="0"/>
                <a:cs typeface="Arial" pitchFamily="34" charset="0"/>
              </a:rPr>
              <a:t> church for many years. Also a director and teacher of the School of Advanced Bible Studies.  His deteriorating health kept him from attending the activity.</a:t>
            </a:r>
            <a:endParaRPr lang="en-US" sz="1700" b="1" dirty="0">
              <a:latin typeface="Arial" pitchFamily="34" charset="0"/>
              <a:cs typeface="Arial" pitchFamily="34" charset="0"/>
            </a:endParaRPr>
          </a:p>
        </p:txBody>
      </p:sp>
    </p:spTree>
  </p:cSld>
  <p:clrMapOvr>
    <a:masterClrMapping/>
  </p:clrMapOvr>
  <p:transition>
    <p:pull dir="l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MG_0070.JPG"/>
          <p:cNvPicPr>
            <a:picLocks noGrp="1" noChangeAspect="1"/>
          </p:cNvPicPr>
          <p:nvPr isPhoto="1"/>
        </p:nvPicPr>
        <p:blipFill>
          <a:blip r:embed="rId2" cstate="print">
            <a:lum/>
          </a:blip>
          <a:srcRect t="16250"/>
          <a:stretch>
            <a:fillRect/>
          </a:stretch>
        </p:blipFill>
        <p:spPr>
          <a:xfrm>
            <a:off x="0" y="0"/>
            <a:ext cx="9144000" cy="5105400"/>
          </a:xfrm>
          <a:prstGeom prst="rect">
            <a:avLst/>
          </a:prstGeom>
          <a:noFill/>
          <a:ln>
            <a:noFill/>
          </a:ln>
          <a:effectLst>
            <a:softEdge rad="127000"/>
          </a:effectLst>
        </p:spPr>
      </p:pic>
      <p:sp>
        <p:nvSpPr>
          <p:cNvPr id="3" name="TextBox 2"/>
          <p:cNvSpPr txBox="1"/>
          <p:nvPr/>
        </p:nvSpPr>
        <p:spPr>
          <a:xfrm>
            <a:off x="0" y="5105400"/>
            <a:ext cx="9144000" cy="1661993"/>
          </a:xfrm>
          <a:prstGeom prst="rect">
            <a:avLst/>
          </a:prstGeom>
          <a:noFill/>
        </p:spPr>
        <p:txBody>
          <a:bodyPr wrap="square" rtlCol="0">
            <a:spAutoFit/>
          </a:bodyPr>
          <a:lstStyle/>
          <a:p>
            <a:pPr algn="ctr"/>
            <a:r>
              <a:rPr lang="en-US" sz="1700" b="1" dirty="0" smtClean="0">
                <a:latin typeface="Arial" pitchFamily="34" charset="0"/>
                <a:cs typeface="Arial" pitchFamily="34" charset="0"/>
              </a:rPr>
              <a:t>Juan and </a:t>
            </a:r>
            <a:r>
              <a:rPr lang="en-US" sz="1700" b="1" dirty="0" err="1" smtClean="0">
                <a:latin typeface="Arial" pitchFamily="34" charset="0"/>
                <a:cs typeface="Arial" pitchFamily="34" charset="0"/>
              </a:rPr>
              <a:t>Lucín</a:t>
            </a:r>
            <a:r>
              <a:rPr lang="en-US" sz="1700" b="1" dirty="0" smtClean="0">
                <a:latin typeface="Arial" pitchFamily="34" charset="0"/>
                <a:cs typeface="Arial" pitchFamily="34" charset="0"/>
              </a:rPr>
              <a:t> </a:t>
            </a:r>
            <a:r>
              <a:rPr lang="en-US" sz="1700" b="1" dirty="0" err="1" smtClean="0">
                <a:latin typeface="Arial" pitchFamily="34" charset="0"/>
                <a:cs typeface="Arial" pitchFamily="34" charset="0"/>
              </a:rPr>
              <a:t>Camilo</a:t>
            </a:r>
            <a:r>
              <a:rPr lang="en-US" sz="1700" b="1" dirty="0" smtClean="0">
                <a:latin typeface="Arial" pitchFamily="34" charset="0"/>
                <a:cs typeface="Arial" pitchFamily="34" charset="0"/>
              </a:rPr>
              <a:t>, of the Barrio </a:t>
            </a:r>
            <a:r>
              <a:rPr lang="en-US" sz="1700" b="1" dirty="0" err="1" smtClean="0">
                <a:latin typeface="Arial" pitchFamily="34" charset="0"/>
                <a:cs typeface="Arial" pitchFamily="34" charset="0"/>
              </a:rPr>
              <a:t>Cubuy</a:t>
            </a:r>
            <a:r>
              <a:rPr lang="en-US" sz="1700" b="1" dirty="0" smtClean="0">
                <a:latin typeface="Arial" pitchFamily="34" charset="0"/>
                <a:cs typeface="Arial" pitchFamily="34" charset="0"/>
              </a:rPr>
              <a:t> church,  speak of their experiences with the </a:t>
            </a:r>
            <a:r>
              <a:rPr lang="en-US" sz="1700" b="1" dirty="0" err="1" smtClean="0">
                <a:latin typeface="Arial" pitchFamily="34" charset="0"/>
                <a:cs typeface="Arial" pitchFamily="34" charset="0"/>
              </a:rPr>
              <a:t>Shappley’s</a:t>
            </a:r>
            <a:r>
              <a:rPr lang="en-US" sz="1700" b="1" dirty="0" smtClean="0">
                <a:latin typeface="Arial" pitchFamily="34" charset="0"/>
                <a:cs typeface="Arial" pitchFamily="34" charset="0"/>
              </a:rPr>
              <a:t>. Juan, a barber, elder of the </a:t>
            </a:r>
            <a:r>
              <a:rPr lang="en-US" sz="1700" b="1" dirty="0" err="1" smtClean="0">
                <a:latin typeface="Arial" pitchFamily="34" charset="0"/>
                <a:cs typeface="Arial" pitchFamily="34" charset="0"/>
              </a:rPr>
              <a:t>Cubuy</a:t>
            </a:r>
            <a:r>
              <a:rPr lang="en-US" sz="1700" b="1" dirty="0" smtClean="0">
                <a:latin typeface="Arial" pitchFamily="34" charset="0"/>
                <a:cs typeface="Arial" pitchFamily="34" charset="0"/>
              </a:rPr>
              <a:t> church for many, many years, and his very capable wife, </a:t>
            </a:r>
            <a:r>
              <a:rPr lang="en-US" sz="1700" b="1" dirty="0" err="1" smtClean="0">
                <a:latin typeface="Arial" pitchFamily="34" charset="0"/>
                <a:cs typeface="Arial" pitchFamily="34" charset="0"/>
              </a:rPr>
              <a:t>Lucín</a:t>
            </a:r>
            <a:r>
              <a:rPr lang="en-US" sz="1700" b="1" dirty="0" smtClean="0">
                <a:latin typeface="Arial" pitchFamily="34" charset="0"/>
                <a:cs typeface="Arial" pitchFamily="34" charset="0"/>
              </a:rPr>
              <a:t>, have done so much for the church in Puerto Rico that it would take a sizable book to recount them all. And, at their own expense! Rita and </a:t>
            </a:r>
            <a:r>
              <a:rPr lang="en-US" sz="1700" b="1" dirty="0" err="1" smtClean="0">
                <a:latin typeface="Arial" pitchFamily="34" charset="0"/>
                <a:cs typeface="Arial" pitchFamily="34" charset="0"/>
              </a:rPr>
              <a:t>Lucín</a:t>
            </a:r>
            <a:r>
              <a:rPr lang="en-US" sz="1700" b="1" dirty="0" smtClean="0">
                <a:latin typeface="Arial" pitchFamily="34" charset="0"/>
                <a:cs typeface="Arial" pitchFamily="34" charset="0"/>
              </a:rPr>
              <a:t> have spent endless hours together, working on all kinds of projects: fellowship activities, property maintenance, printing plant jobs. Strong ties bind the two families.</a:t>
            </a:r>
            <a:endParaRPr lang="en-US" sz="1700" b="1" dirty="0">
              <a:latin typeface="Arial" pitchFamily="34" charset="0"/>
              <a:cs typeface="Arial" pitchFamily="34" charset="0"/>
            </a:endParaRPr>
          </a:p>
        </p:txBody>
      </p:sp>
    </p:spTree>
  </p:cSld>
  <p:clrMapOvr>
    <a:masterClrMapping/>
  </p:clrMapOvr>
  <p:transition spd="med">
    <p:push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MG_0073.JPG"/>
          <p:cNvPicPr>
            <a:picLocks noGrp="1" noChangeAspect="1"/>
          </p:cNvPicPr>
          <p:nvPr isPhoto="1"/>
        </p:nvPicPr>
        <p:blipFill>
          <a:blip r:embed="rId2" cstate="print">
            <a:lum/>
          </a:blip>
          <a:stretch>
            <a:fillRect/>
          </a:stretch>
        </p:blipFill>
        <p:spPr>
          <a:xfrm>
            <a:off x="0" y="0"/>
            <a:ext cx="9144000" cy="6096000"/>
          </a:xfrm>
          <a:prstGeom prst="rect">
            <a:avLst/>
          </a:prstGeom>
          <a:noFill/>
          <a:ln>
            <a:noFill/>
          </a:ln>
          <a:effectLst>
            <a:softEdge rad="127000"/>
          </a:effectLst>
        </p:spPr>
      </p:pic>
      <p:sp>
        <p:nvSpPr>
          <p:cNvPr id="3" name="TextBox 2"/>
          <p:cNvSpPr txBox="1"/>
          <p:nvPr/>
        </p:nvSpPr>
        <p:spPr>
          <a:xfrm>
            <a:off x="0" y="6019800"/>
            <a:ext cx="9144000" cy="877163"/>
          </a:xfrm>
          <a:prstGeom prst="rect">
            <a:avLst/>
          </a:prstGeom>
          <a:noFill/>
        </p:spPr>
        <p:txBody>
          <a:bodyPr wrap="square" rtlCol="0">
            <a:spAutoFit/>
          </a:bodyPr>
          <a:lstStyle/>
          <a:p>
            <a:pPr algn="ctr"/>
            <a:r>
              <a:rPr lang="en-US" sz="1700" b="1" dirty="0" smtClean="0">
                <a:latin typeface="Arial" pitchFamily="34" charset="0"/>
                <a:cs typeface="Arial" pitchFamily="34" charset="0"/>
              </a:rPr>
              <a:t>And through it all, Rita and Dewayne just sit there, taking it in, thankful beyond mea-sure to have been associated with such wonderful Christians. Some of the speakers even told funny things we did, or humorous situations in which we found ourselves!</a:t>
            </a:r>
            <a:endParaRPr lang="en-US" sz="1700" b="1" dirty="0">
              <a:latin typeface="Arial" pitchFamily="34" charset="0"/>
              <a:cs typeface="Arial" pitchFamily="34" charset="0"/>
            </a:endParaRPr>
          </a:p>
        </p:txBody>
      </p:sp>
    </p:spTree>
  </p:cSld>
  <p:clrMapOvr>
    <a:masterClrMapping/>
  </p:clrMapOvr>
  <p:transition>
    <p:pu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MG_0097.JPG"/>
          <p:cNvPicPr>
            <a:picLocks noGrp="1" noChangeAspect="1"/>
          </p:cNvPicPr>
          <p:nvPr isPhoto="1"/>
        </p:nvPicPr>
        <p:blipFill>
          <a:blip r:embed="rId2" cstate="print">
            <a:lum/>
          </a:blip>
          <a:srcRect t="20000"/>
          <a:stretch>
            <a:fillRect/>
          </a:stretch>
        </p:blipFill>
        <p:spPr>
          <a:xfrm>
            <a:off x="142874" y="838200"/>
            <a:ext cx="8858249" cy="4724400"/>
          </a:xfrm>
          <a:prstGeom prst="rect">
            <a:avLst/>
          </a:prstGeom>
          <a:noFill/>
          <a:ln>
            <a:noFill/>
          </a:ln>
          <a:effectLst>
            <a:softEdge rad="127000"/>
          </a:effectLst>
        </p:spPr>
      </p:pic>
      <p:sp>
        <p:nvSpPr>
          <p:cNvPr id="3" name="TextBox 2"/>
          <p:cNvSpPr txBox="1"/>
          <p:nvPr/>
        </p:nvSpPr>
        <p:spPr>
          <a:xfrm>
            <a:off x="0" y="0"/>
            <a:ext cx="9144000" cy="877163"/>
          </a:xfrm>
          <a:prstGeom prst="rect">
            <a:avLst/>
          </a:prstGeom>
          <a:noFill/>
        </p:spPr>
        <p:txBody>
          <a:bodyPr wrap="square" rtlCol="0">
            <a:spAutoFit/>
          </a:bodyPr>
          <a:lstStyle/>
          <a:p>
            <a:pPr algn="ctr"/>
            <a:r>
              <a:rPr lang="en-US" sz="1700" b="1" dirty="0" smtClean="0">
                <a:latin typeface="Arial" pitchFamily="34" charset="0"/>
                <a:cs typeface="Arial" pitchFamily="34" charset="0"/>
              </a:rPr>
              <a:t>We were genuinely and pleasantly surprised when directors and teachers of the School of Advanced Bible Studies took the platform to speak of our work with the School and present us a plaque in appreciation.</a:t>
            </a:r>
            <a:endParaRPr lang="en-US" sz="1700" b="1" dirty="0">
              <a:latin typeface="Arial" pitchFamily="34" charset="0"/>
              <a:cs typeface="Arial" pitchFamily="34" charset="0"/>
            </a:endParaRPr>
          </a:p>
        </p:txBody>
      </p:sp>
      <p:sp>
        <p:nvSpPr>
          <p:cNvPr id="4" name="TextBox 3"/>
          <p:cNvSpPr txBox="1"/>
          <p:nvPr/>
        </p:nvSpPr>
        <p:spPr>
          <a:xfrm>
            <a:off x="0" y="5534561"/>
            <a:ext cx="9144000" cy="1323439"/>
          </a:xfrm>
          <a:prstGeom prst="rect">
            <a:avLst/>
          </a:prstGeom>
          <a:noFill/>
        </p:spPr>
        <p:txBody>
          <a:bodyPr wrap="square" rtlCol="0">
            <a:spAutoFit/>
          </a:bodyPr>
          <a:lstStyle/>
          <a:p>
            <a:pPr algn="ctr"/>
            <a:r>
              <a:rPr lang="en-US" sz="1600" b="1" dirty="0" smtClean="0">
                <a:latin typeface="Arial" pitchFamily="34" charset="0"/>
                <a:cs typeface="Arial" pitchFamily="34" charset="0"/>
              </a:rPr>
              <a:t>From the left, Jorge </a:t>
            </a:r>
            <a:r>
              <a:rPr lang="en-US" sz="1600" b="1" dirty="0" err="1" smtClean="0">
                <a:latin typeface="Arial" pitchFamily="34" charset="0"/>
                <a:cs typeface="Arial" pitchFamily="34" charset="0"/>
              </a:rPr>
              <a:t>Ginés</a:t>
            </a:r>
            <a:r>
              <a:rPr lang="en-US" sz="1600" b="1" dirty="0" smtClean="0">
                <a:latin typeface="Arial" pitchFamily="34" charset="0"/>
                <a:cs typeface="Arial" pitchFamily="34" charset="0"/>
              </a:rPr>
              <a:t>, Juan </a:t>
            </a:r>
            <a:r>
              <a:rPr lang="en-US" sz="1600" b="1" dirty="0" err="1" smtClean="0">
                <a:latin typeface="Arial" pitchFamily="34" charset="0"/>
                <a:cs typeface="Arial" pitchFamily="34" charset="0"/>
              </a:rPr>
              <a:t>Camilo</a:t>
            </a:r>
            <a:r>
              <a:rPr lang="en-US" sz="1600" b="1" dirty="0" smtClean="0">
                <a:latin typeface="Arial" pitchFamily="34" charset="0"/>
                <a:cs typeface="Arial" pitchFamily="34" charset="0"/>
              </a:rPr>
              <a:t>, José </a:t>
            </a:r>
            <a:r>
              <a:rPr lang="en-US" sz="1600" b="1" dirty="0" err="1" smtClean="0">
                <a:latin typeface="Arial" pitchFamily="34" charset="0"/>
                <a:cs typeface="Arial" pitchFamily="34" charset="0"/>
              </a:rPr>
              <a:t>Vizcarrondo</a:t>
            </a:r>
            <a:r>
              <a:rPr lang="en-US" sz="1600" b="1" dirty="0" smtClean="0">
                <a:latin typeface="Arial" pitchFamily="34" charset="0"/>
                <a:cs typeface="Arial" pitchFamily="34" charset="0"/>
              </a:rPr>
              <a:t>, Rita, Dewayne and </a:t>
            </a:r>
            <a:r>
              <a:rPr lang="en-US" sz="1600" b="1" dirty="0" err="1" smtClean="0">
                <a:latin typeface="Arial" pitchFamily="34" charset="0"/>
                <a:cs typeface="Arial" pitchFamily="34" charset="0"/>
              </a:rPr>
              <a:t>Eulogio</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Pantoja</a:t>
            </a:r>
            <a:r>
              <a:rPr lang="en-US" sz="1600" b="1" dirty="0" smtClean="0">
                <a:latin typeface="Arial" pitchFamily="34" charset="0"/>
                <a:cs typeface="Arial" pitchFamily="34" charset="0"/>
              </a:rPr>
              <a:t>. Because of illness, Carlos </a:t>
            </a:r>
            <a:r>
              <a:rPr lang="en-US" sz="1600" b="1" dirty="0" err="1" smtClean="0">
                <a:latin typeface="Arial" pitchFamily="34" charset="0"/>
                <a:cs typeface="Arial" pitchFamily="34" charset="0"/>
              </a:rPr>
              <a:t>Pantoja</a:t>
            </a:r>
            <a:r>
              <a:rPr lang="en-US" sz="1600" b="1" dirty="0" smtClean="0">
                <a:latin typeface="Arial" pitchFamily="34" charset="0"/>
                <a:cs typeface="Arial" pitchFamily="34" charset="0"/>
              </a:rPr>
              <a:t> could not be present. 36 Monday nights each year; nine classes -3 on each of 3 levels. Break for food, Rita and </a:t>
            </a:r>
            <a:r>
              <a:rPr lang="en-US" sz="1600" b="1" dirty="0" err="1" smtClean="0">
                <a:latin typeface="Arial" pitchFamily="34" charset="0"/>
                <a:cs typeface="Arial" pitchFamily="34" charset="0"/>
              </a:rPr>
              <a:t>Lusín</a:t>
            </a:r>
            <a:r>
              <a:rPr lang="en-US" sz="1600" b="1" dirty="0" smtClean="0">
                <a:latin typeface="Arial" pitchFamily="34" charset="0"/>
                <a:cs typeface="Arial" pitchFamily="34" charset="0"/>
              </a:rPr>
              <a:t> being the official organizers of this part. Dewayne was challenged to produce a large amount of materials for classes, courses of this nature, in Spanish, not being readily available. </a:t>
            </a:r>
            <a:endParaRPr lang="en-US" sz="1600" b="1" dirty="0">
              <a:latin typeface="Arial" pitchFamily="34" charset="0"/>
              <a:cs typeface="Arial" pitchFamily="34" charset="0"/>
            </a:endParaRPr>
          </a:p>
        </p:txBody>
      </p:sp>
    </p:spTree>
  </p:cSld>
  <p:clrMapOvr>
    <a:masterClrMapping/>
  </p:clrMapOvr>
  <p:transition>
    <p:checke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MG_0088.JPG"/>
          <p:cNvPicPr>
            <a:picLocks noGrp="1" noChangeAspect="1"/>
          </p:cNvPicPr>
          <p:nvPr isPhoto="1"/>
        </p:nvPicPr>
        <p:blipFill>
          <a:blip r:embed="rId2" cstate="print">
            <a:lum/>
          </a:blip>
          <a:srcRect t="23750"/>
          <a:stretch>
            <a:fillRect/>
          </a:stretch>
        </p:blipFill>
        <p:spPr>
          <a:xfrm>
            <a:off x="0" y="1371600"/>
            <a:ext cx="9144000" cy="4648200"/>
          </a:xfrm>
          <a:prstGeom prst="rect">
            <a:avLst/>
          </a:prstGeom>
          <a:noFill/>
          <a:ln>
            <a:noFill/>
          </a:ln>
          <a:effectLst>
            <a:softEdge rad="127000"/>
          </a:effectLst>
        </p:spPr>
      </p:pic>
      <p:sp>
        <p:nvSpPr>
          <p:cNvPr id="3" name="TextBox 2"/>
          <p:cNvSpPr txBox="1"/>
          <p:nvPr/>
        </p:nvSpPr>
        <p:spPr>
          <a:xfrm>
            <a:off x="0" y="0"/>
            <a:ext cx="9144000" cy="1400383"/>
          </a:xfrm>
          <a:prstGeom prst="rect">
            <a:avLst/>
          </a:prstGeom>
          <a:noFill/>
        </p:spPr>
        <p:txBody>
          <a:bodyPr wrap="square" rtlCol="0">
            <a:spAutoFit/>
          </a:bodyPr>
          <a:lstStyle/>
          <a:p>
            <a:pPr algn="ctr"/>
            <a:r>
              <a:rPr lang="en-US" sz="1700" b="1" dirty="0" smtClean="0">
                <a:latin typeface="Arial" pitchFamily="34" charset="0"/>
                <a:cs typeface="Arial" pitchFamily="34" charset="0"/>
              </a:rPr>
              <a:t>On behalf of the Shappley family, Dewayne thanks all who spoke for their words of appreciation and encouragement,  also expressing gratitude to all who came for making this such an unforgettable event, so full of brotherly love and joy in the Lord. He observes that he would like to have the opportunity to testify to the abundant works of congregations and individual Christians in Puerto Rico carried out across the years.</a:t>
            </a:r>
            <a:endParaRPr lang="en-US" sz="1700" b="1" dirty="0">
              <a:latin typeface="Arial" pitchFamily="34" charset="0"/>
              <a:cs typeface="Arial" pitchFamily="34" charset="0"/>
            </a:endParaRPr>
          </a:p>
        </p:txBody>
      </p:sp>
      <p:sp>
        <p:nvSpPr>
          <p:cNvPr id="5" name="TextBox 4"/>
          <p:cNvSpPr txBox="1"/>
          <p:nvPr/>
        </p:nvSpPr>
        <p:spPr>
          <a:xfrm>
            <a:off x="0" y="5980837"/>
            <a:ext cx="9144000" cy="877163"/>
          </a:xfrm>
          <a:prstGeom prst="rect">
            <a:avLst/>
          </a:prstGeom>
          <a:noFill/>
        </p:spPr>
        <p:txBody>
          <a:bodyPr wrap="square" rtlCol="0">
            <a:spAutoFit/>
          </a:bodyPr>
          <a:lstStyle/>
          <a:p>
            <a:pPr algn="ctr"/>
            <a:r>
              <a:rPr lang="en-US" sz="1700" b="1" dirty="0" smtClean="0">
                <a:latin typeface="Arial" pitchFamily="34" charset="0"/>
                <a:cs typeface="Arial" pitchFamily="34" charset="0"/>
              </a:rPr>
              <a:t>Indeed, these self-supporting congregations, each with its own building, have done, and are doing, substantial evangelistic and benevolent works. Not only in Puerto Rico, but also in the Dominican Republic, El Salvador and India.</a:t>
            </a:r>
            <a:endParaRPr lang="en-US" sz="1700" b="1" dirty="0">
              <a:latin typeface="Arial" pitchFamily="34" charset="0"/>
              <a:cs typeface="Arial" pitchFamily="34" charset="0"/>
            </a:endParaRPr>
          </a:p>
        </p:txBody>
      </p:sp>
    </p:spTree>
  </p:cSld>
  <p:clrMapOvr>
    <a:masterClrMapping/>
  </p:clrMapOvr>
  <p:transition>
    <p:circl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MG_0081.JPG"/>
          <p:cNvPicPr>
            <a:picLocks noGrp="1" noChangeAspect="1"/>
          </p:cNvPicPr>
          <p:nvPr isPhoto="1"/>
        </p:nvPicPr>
        <p:blipFill>
          <a:blip r:embed="rId2" cstate="print">
            <a:lum/>
          </a:blip>
          <a:stretch>
            <a:fillRect/>
          </a:stretch>
        </p:blipFill>
        <p:spPr>
          <a:xfrm>
            <a:off x="0" y="0"/>
            <a:ext cx="9144000" cy="6096000"/>
          </a:xfrm>
          <a:prstGeom prst="rect">
            <a:avLst/>
          </a:prstGeom>
          <a:noFill/>
          <a:ln>
            <a:noFill/>
          </a:ln>
          <a:effectLst>
            <a:softEdge rad="127000"/>
          </a:effectLst>
        </p:spPr>
      </p:pic>
      <p:sp>
        <p:nvSpPr>
          <p:cNvPr id="3" name="TextBox 2"/>
          <p:cNvSpPr txBox="1"/>
          <p:nvPr/>
        </p:nvSpPr>
        <p:spPr>
          <a:xfrm>
            <a:off x="0" y="6019800"/>
            <a:ext cx="9144000" cy="877163"/>
          </a:xfrm>
          <a:prstGeom prst="rect">
            <a:avLst/>
          </a:prstGeom>
          <a:noFill/>
        </p:spPr>
        <p:txBody>
          <a:bodyPr wrap="square" rtlCol="0">
            <a:spAutoFit/>
          </a:bodyPr>
          <a:lstStyle/>
          <a:p>
            <a:pPr algn="ctr"/>
            <a:r>
              <a:rPr lang="en-US" sz="1700" b="1" dirty="0" smtClean="0">
                <a:latin typeface="Arial" pitchFamily="34" charset="0"/>
                <a:cs typeface="Arial" pitchFamily="34" charset="0"/>
              </a:rPr>
              <a:t>Karina Ramos and </a:t>
            </a:r>
            <a:r>
              <a:rPr lang="en-US" sz="1700" b="1" dirty="0" err="1" smtClean="0">
                <a:latin typeface="Arial" pitchFamily="34" charset="0"/>
                <a:cs typeface="Arial" pitchFamily="34" charset="0"/>
              </a:rPr>
              <a:t>Yadiel</a:t>
            </a:r>
            <a:r>
              <a:rPr lang="en-US" sz="1700" b="1" dirty="0" smtClean="0">
                <a:latin typeface="Arial" pitchFamily="34" charset="0"/>
                <a:cs typeface="Arial" pitchFamily="34" charset="0"/>
              </a:rPr>
              <a:t> </a:t>
            </a:r>
            <a:r>
              <a:rPr lang="en-US" sz="1700" b="1" dirty="0" err="1" smtClean="0">
                <a:latin typeface="Arial" pitchFamily="34" charset="0"/>
                <a:cs typeface="Arial" pitchFamily="34" charset="0"/>
              </a:rPr>
              <a:t>Pérez</a:t>
            </a:r>
            <a:r>
              <a:rPr lang="en-US" sz="1700" b="1" dirty="0" smtClean="0">
                <a:latin typeface="Arial" pitchFamily="34" charset="0"/>
                <a:cs typeface="Arial" pitchFamily="34" charset="0"/>
              </a:rPr>
              <a:t>, children of </a:t>
            </a:r>
            <a:r>
              <a:rPr lang="en-US" sz="1700" b="1" dirty="0" err="1" smtClean="0">
                <a:latin typeface="Arial" pitchFamily="34" charset="0"/>
                <a:cs typeface="Arial" pitchFamily="34" charset="0"/>
              </a:rPr>
              <a:t>Omayra</a:t>
            </a:r>
            <a:r>
              <a:rPr lang="en-US" sz="1700" b="1" dirty="0" smtClean="0">
                <a:latin typeface="Arial" pitchFamily="34" charset="0"/>
                <a:cs typeface="Arial" pitchFamily="34" charset="0"/>
              </a:rPr>
              <a:t> and </a:t>
            </a:r>
            <a:r>
              <a:rPr lang="en-US" sz="1700" b="1" dirty="0" err="1" smtClean="0">
                <a:latin typeface="Arial" pitchFamily="34" charset="0"/>
                <a:cs typeface="Arial" pitchFamily="34" charset="0"/>
              </a:rPr>
              <a:t>Mirnita</a:t>
            </a:r>
            <a:r>
              <a:rPr lang="en-US" sz="1700" b="1" dirty="0" smtClean="0">
                <a:latin typeface="Arial" pitchFamily="34" charset="0"/>
                <a:cs typeface="Arial" pitchFamily="34" charset="0"/>
              </a:rPr>
              <a:t> </a:t>
            </a:r>
            <a:r>
              <a:rPr lang="en-US" sz="1700" b="1" dirty="0" err="1" smtClean="0">
                <a:latin typeface="Arial" pitchFamily="34" charset="0"/>
                <a:cs typeface="Arial" pitchFamily="34" charset="0"/>
              </a:rPr>
              <a:t>Sardina</a:t>
            </a:r>
            <a:r>
              <a:rPr lang="en-US" sz="1700" b="1" dirty="0" smtClean="0">
                <a:latin typeface="Arial" pitchFamily="34" charset="0"/>
                <a:cs typeface="Arial" pitchFamily="34" charset="0"/>
              </a:rPr>
              <a:t>. All of them taught by Rita! Our granddaughter, </a:t>
            </a:r>
            <a:r>
              <a:rPr lang="en-US" sz="1700" b="1" dirty="0" err="1" smtClean="0">
                <a:latin typeface="Arial" pitchFamily="34" charset="0"/>
                <a:cs typeface="Arial" pitchFamily="34" charset="0"/>
              </a:rPr>
              <a:t>Kiara</a:t>
            </a:r>
            <a:r>
              <a:rPr lang="en-US" sz="1700" b="1" dirty="0" smtClean="0">
                <a:latin typeface="Arial" pitchFamily="34" charset="0"/>
                <a:cs typeface="Arial" pitchFamily="34" charset="0"/>
              </a:rPr>
              <a:t> Karina, sitting in Rita’s lap. At least two of them are listening to Dewayne!</a:t>
            </a:r>
            <a:endParaRPr lang="en-US" sz="1700" b="1" dirty="0">
              <a:latin typeface="Arial" pitchFamily="34" charset="0"/>
              <a:cs typeface="Arial" pitchFamily="34" charset="0"/>
            </a:endParaRPr>
          </a:p>
        </p:txBody>
      </p:sp>
    </p:spTree>
  </p:cSld>
  <p:clrMapOvr>
    <a:masterClrMapping/>
  </p:clrMapOvr>
  <p:transition>
    <p:strips dir="l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MG_0091.JPG"/>
          <p:cNvPicPr>
            <a:picLocks noGrp="1" noChangeAspect="1"/>
          </p:cNvPicPr>
          <p:nvPr isPhoto="1"/>
        </p:nvPicPr>
        <p:blipFill>
          <a:blip r:embed="rId2" cstate="print">
            <a:lum/>
          </a:blip>
          <a:stretch>
            <a:fillRect/>
          </a:stretch>
        </p:blipFill>
        <p:spPr>
          <a:xfrm>
            <a:off x="0" y="0"/>
            <a:ext cx="9144000" cy="6096000"/>
          </a:xfrm>
          <a:prstGeom prst="rect">
            <a:avLst/>
          </a:prstGeom>
          <a:noFill/>
          <a:ln>
            <a:noFill/>
          </a:ln>
          <a:effectLst>
            <a:softEdge rad="127000"/>
          </a:effectLst>
        </p:spPr>
      </p:pic>
      <p:sp>
        <p:nvSpPr>
          <p:cNvPr id="3" name="TextBox 2"/>
          <p:cNvSpPr txBox="1"/>
          <p:nvPr/>
        </p:nvSpPr>
        <p:spPr>
          <a:xfrm>
            <a:off x="0" y="6019800"/>
            <a:ext cx="9144000" cy="877163"/>
          </a:xfrm>
          <a:prstGeom prst="rect">
            <a:avLst/>
          </a:prstGeom>
          <a:noFill/>
        </p:spPr>
        <p:txBody>
          <a:bodyPr wrap="square" rtlCol="0">
            <a:spAutoFit/>
          </a:bodyPr>
          <a:lstStyle/>
          <a:p>
            <a:pPr algn="ctr"/>
            <a:r>
              <a:rPr lang="en-US" sz="1700" b="1" dirty="0" err="1" smtClean="0">
                <a:latin typeface="Arial" pitchFamily="34" charset="0"/>
                <a:cs typeface="Arial" pitchFamily="34" charset="0"/>
              </a:rPr>
              <a:t>Kiara</a:t>
            </a:r>
            <a:r>
              <a:rPr lang="en-US" sz="1700" b="1" dirty="0" smtClean="0">
                <a:latin typeface="Arial" pitchFamily="34" charset="0"/>
                <a:cs typeface="Arial" pitchFamily="34" charset="0"/>
              </a:rPr>
              <a:t> Karina sitting with her nana Rita. Not a few children and young people in Puerto Rico, especially in the Bayamon church, look upon Rita as their “nana” too, and some of them as “like a mother to me” in many ways.</a:t>
            </a:r>
            <a:endParaRPr lang="en-US" sz="1700" b="1" dirty="0">
              <a:latin typeface="Arial" pitchFamily="34" charset="0"/>
              <a:cs typeface="Arial" pitchFamily="34" charset="0"/>
            </a:endParaRPr>
          </a:p>
        </p:txBody>
      </p:sp>
    </p:spTree>
  </p:cSld>
  <p:clrMapOvr>
    <a:masterClrMapping/>
  </p:clrMapOvr>
  <p:transition>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C:\Google Drive - Kiara\Pictures-GoogleDrive\Reports 2016\Bayamon April 30 2016 Honored\Rita ipad\Cake-table-decoration.jpg"/>
          <p:cNvPicPr>
            <a:picLocks noChangeAspect="1" noChangeArrowheads="1"/>
          </p:cNvPicPr>
          <p:nvPr/>
        </p:nvPicPr>
        <p:blipFill>
          <a:blip r:embed="rId2" cstate="print"/>
          <a:srcRect/>
          <a:stretch>
            <a:fillRect/>
          </a:stretch>
        </p:blipFill>
        <p:spPr bwMode="auto">
          <a:xfrm>
            <a:off x="0" y="1600200"/>
            <a:ext cx="5257800" cy="5257800"/>
          </a:xfrm>
          <a:prstGeom prst="rect">
            <a:avLst/>
          </a:prstGeom>
          <a:noFill/>
          <a:effectLst>
            <a:softEdge rad="127000"/>
          </a:effectLst>
        </p:spPr>
      </p:pic>
      <p:pic>
        <p:nvPicPr>
          <p:cNvPr id="1026" name="Picture 2" descr="C:\Google Drive - Kiara\Pictures-GoogleDrive\Reports 2016\Bayamon April 30 2016 Honored\Rita ipad\Cake.jpg"/>
          <p:cNvPicPr>
            <a:picLocks noChangeAspect="1" noChangeArrowheads="1"/>
          </p:cNvPicPr>
          <p:nvPr/>
        </p:nvPicPr>
        <p:blipFill>
          <a:blip r:embed="rId3" cstate="print"/>
          <a:srcRect t="15385"/>
          <a:stretch>
            <a:fillRect/>
          </a:stretch>
        </p:blipFill>
        <p:spPr bwMode="auto">
          <a:xfrm>
            <a:off x="5181600" y="0"/>
            <a:ext cx="3962400" cy="3352800"/>
          </a:xfrm>
          <a:prstGeom prst="rect">
            <a:avLst/>
          </a:prstGeom>
          <a:noFill/>
          <a:effectLst>
            <a:softEdge rad="127000"/>
          </a:effectLst>
        </p:spPr>
      </p:pic>
      <p:sp>
        <p:nvSpPr>
          <p:cNvPr id="4" name="TextBox 3"/>
          <p:cNvSpPr txBox="1"/>
          <p:nvPr/>
        </p:nvSpPr>
        <p:spPr>
          <a:xfrm>
            <a:off x="0" y="304800"/>
            <a:ext cx="5257800" cy="1015663"/>
          </a:xfrm>
          <a:prstGeom prst="rect">
            <a:avLst/>
          </a:prstGeom>
          <a:noFill/>
        </p:spPr>
        <p:txBody>
          <a:bodyPr wrap="square" rtlCol="0">
            <a:spAutoFit/>
          </a:bodyPr>
          <a:lstStyle/>
          <a:p>
            <a:pPr algn="ctr"/>
            <a:r>
              <a:rPr lang="en-US" sz="2000" b="1" dirty="0" smtClean="0">
                <a:latin typeface="Arial" pitchFamily="34" charset="0"/>
                <a:cs typeface="Arial" pitchFamily="34" charset="0"/>
              </a:rPr>
              <a:t>The full dinner after the ceremony included this cake on a gold-flecked tablecloth.</a:t>
            </a:r>
            <a:endParaRPr lang="en-US" sz="2000" b="1" dirty="0">
              <a:latin typeface="Arial" pitchFamily="34" charset="0"/>
              <a:cs typeface="Arial" pitchFamily="34" charset="0"/>
            </a:endParaRPr>
          </a:p>
        </p:txBody>
      </p:sp>
      <p:sp>
        <p:nvSpPr>
          <p:cNvPr id="5" name="TextBox 4"/>
          <p:cNvSpPr txBox="1"/>
          <p:nvPr/>
        </p:nvSpPr>
        <p:spPr>
          <a:xfrm>
            <a:off x="5181600" y="3429000"/>
            <a:ext cx="3962400" cy="3247043"/>
          </a:xfrm>
          <a:prstGeom prst="rect">
            <a:avLst/>
          </a:prstGeom>
          <a:noFill/>
        </p:spPr>
        <p:txBody>
          <a:bodyPr wrap="square" rtlCol="0">
            <a:spAutoFit/>
          </a:bodyPr>
          <a:lstStyle/>
          <a:p>
            <a:pPr algn="ctr"/>
            <a:r>
              <a:rPr lang="en-US" sz="2000" b="1" dirty="0" smtClean="0">
                <a:latin typeface="Arial" pitchFamily="34" charset="0"/>
                <a:cs typeface="Arial" pitchFamily="34" charset="0"/>
              </a:rPr>
              <a:t>The picture on the cake was from the </a:t>
            </a:r>
            <a:r>
              <a:rPr lang="en-US" sz="2000" b="1" dirty="0" err="1" smtClean="0">
                <a:latin typeface="Arial" pitchFamily="34" charset="0"/>
                <a:cs typeface="Arial" pitchFamily="34" charset="0"/>
              </a:rPr>
              <a:t>Shappley’s</a:t>
            </a:r>
            <a:r>
              <a:rPr lang="en-US" sz="2000" b="1" dirty="0" smtClean="0">
                <a:latin typeface="Arial" pitchFamily="34" charset="0"/>
                <a:cs typeface="Arial" pitchFamily="34" charset="0"/>
              </a:rPr>
              <a:t> Golden Wedding Anniversary, celebrated eight years ago.</a:t>
            </a:r>
          </a:p>
          <a:p>
            <a:pPr algn="ctr">
              <a:spcBef>
                <a:spcPts val="600"/>
              </a:spcBef>
            </a:pPr>
            <a:r>
              <a:rPr lang="en-US" sz="2000" b="1" dirty="0" smtClean="0">
                <a:latin typeface="Arial" pitchFamily="34" charset="0"/>
                <a:cs typeface="Arial" pitchFamily="34" charset="0"/>
              </a:rPr>
              <a:t>The event held April 30, 2016 was to celebrate their fifty years of work in Puerto Rico, and bid them “Farewell”, as they would be leaving May 5 for a new beginning in Florida.</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Google Drive - Kiara\Pictures-GoogleDrive\Reports 2016\Bayamon April 30 2016 Honored\Rita ipad\Rita-Wanda-Jorge.jpg"/>
          <p:cNvPicPr>
            <a:picLocks noChangeAspect="1" noChangeArrowheads="1"/>
          </p:cNvPicPr>
          <p:nvPr/>
        </p:nvPicPr>
        <p:blipFill>
          <a:blip r:embed="rId3" cstate="print"/>
          <a:srcRect/>
          <a:stretch>
            <a:fillRect/>
          </a:stretch>
        </p:blipFill>
        <p:spPr bwMode="auto">
          <a:xfrm>
            <a:off x="0" y="0"/>
            <a:ext cx="3857626" cy="6858000"/>
          </a:xfrm>
          <a:prstGeom prst="rect">
            <a:avLst/>
          </a:prstGeom>
          <a:noFill/>
          <a:effectLst>
            <a:softEdge rad="127000"/>
          </a:effectLst>
        </p:spPr>
      </p:pic>
      <p:pic>
        <p:nvPicPr>
          <p:cNvPr id="60419" name="Picture 3" descr="C:\Google Drive - Kiara\Pictures-GoogleDrive\Reports 2016\Bayamon April 30 2016 Honored\Rita ipad\Dali-Ramon-Mauricio-Rita.jpg"/>
          <p:cNvPicPr>
            <a:picLocks noChangeAspect="1" noChangeArrowheads="1"/>
          </p:cNvPicPr>
          <p:nvPr/>
        </p:nvPicPr>
        <p:blipFill>
          <a:blip r:embed="rId4" cstate="print">
            <a:lum bright="10000"/>
          </a:blip>
          <a:srcRect l="10937" r="21094"/>
          <a:stretch>
            <a:fillRect/>
          </a:stretch>
        </p:blipFill>
        <p:spPr bwMode="auto">
          <a:xfrm>
            <a:off x="3711573" y="0"/>
            <a:ext cx="5432425" cy="4495800"/>
          </a:xfrm>
          <a:prstGeom prst="rect">
            <a:avLst/>
          </a:prstGeom>
          <a:noFill/>
          <a:effectLst>
            <a:softEdge rad="127000"/>
          </a:effectLst>
        </p:spPr>
      </p:pic>
      <p:sp>
        <p:nvSpPr>
          <p:cNvPr id="4" name="TextBox 3"/>
          <p:cNvSpPr txBox="1"/>
          <p:nvPr/>
        </p:nvSpPr>
        <p:spPr>
          <a:xfrm>
            <a:off x="3886200" y="4495800"/>
            <a:ext cx="5257800" cy="2385268"/>
          </a:xfrm>
          <a:prstGeom prst="rect">
            <a:avLst/>
          </a:prstGeom>
          <a:noFill/>
        </p:spPr>
        <p:txBody>
          <a:bodyPr wrap="square" rtlCol="0">
            <a:spAutoFit/>
          </a:bodyPr>
          <a:lstStyle/>
          <a:p>
            <a:pPr algn="ctr"/>
            <a:r>
              <a:rPr lang="en-US" b="1" dirty="0" smtClean="0">
                <a:latin typeface="Arial" pitchFamily="34" charset="0"/>
                <a:cs typeface="Arial" pitchFamily="34" charset="0"/>
              </a:rPr>
              <a:t>Left. Major credit for planning and decoration goes to Wanda Reyes and her husband, Jorge </a:t>
            </a:r>
            <a:r>
              <a:rPr lang="en-US" b="1" dirty="0" err="1" smtClean="0">
                <a:latin typeface="Arial" pitchFamily="34" charset="0"/>
                <a:cs typeface="Arial" pitchFamily="34" charset="0"/>
              </a:rPr>
              <a:t>Ginés</a:t>
            </a:r>
            <a:r>
              <a:rPr lang="en-US" b="1" dirty="0" smtClean="0">
                <a:latin typeface="Arial" pitchFamily="34" charset="0"/>
                <a:cs typeface="Arial" pitchFamily="34" charset="0"/>
              </a:rPr>
              <a:t>, of the Bayamon church, standing here with Rita.</a:t>
            </a:r>
          </a:p>
          <a:p>
            <a:pPr algn="ctr">
              <a:spcBef>
                <a:spcPts val="600"/>
              </a:spcBef>
            </a:pPr>
            <a:r>
              <a:rPr lang="en-US" b="1" dirty="0" smtClean="0">
                <a:latin typeface="Arial" pitchFamily="34" charset="0"/>
                <a:cs typeface="Arial" pitchFamily="34" charset="0"/>
              </a:rPr>
              <a:t>Above. The </a:t>
            </a:r>
            <a:r>
              <a:rPr lang="en-US" b="1" dirty="0" err="1" smtClean="0">
                <a:latin typeface="Arial" pitchFamily="34" charset="0"/>
                <a:cs typeface="Arial" pitchFamily="34" charset="0"/>
              </a:rPr>
              <a:t>Shappley’s</a:t>
            </a:r>
            <a:r>
              <a:rPr lang="en-US" b="1" dirty="0" smtClean="0">
                <a:latin typeface="Arial" pitchFamily="34" charset="0"/>
                <a:cs typeface="Arial" pitchFamily="34" charset="0"/>
              </a:rPr>
              <a:t> with Ramón Ramos, Dali and their son, Mauricio. Many pictures like this one, with individuals, were taken. Precious moments to be treasured forever.</a:t>
            </a:r>
            <a:endParaRPr lang="en-US"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Google Drive - Kiara\Pictures-GoogleDrive\Reports 2016\Bayamon April 30 2016 Honored\Rita ipad\Gaby-Rita-Yanitza-Expressions.jpg"/>
          <p:cNvPicPr>
            <a:picLocks noChangeAspect="1" noChangeArrowheads="1"/>
          </p:cNvPicPr>
          <p:nvPr/>
        </p:nvPicPr>
        <p:blipFill>
          <a:blip r:embed="rId2" cstate="print"/>
          <a:srcRect t="19461"/>
          <a:stretch>
            <a:fillRect/>
          </a:stretch>
        </p:blipFill>
        <p:spPr bwMode="auto">
          <a:xfrm>
            <a:off x="0" y="2057400"/>
            <a:ext cx="3352800" cy="4800600"/>
          </a:xfrm>
          <a:prstGeom prst="rect">
            <a:avLst/>
          </a:prstGeom>
          <a:noFill/>
          <a:effectLst>
            <a:softEdge rad="127000"/>
          </a:effectLst>
        </p:spPr>
      </p:pic>
      <p:pic>
        <p:nvPicPr>
          <p:cNvPr id="61443" name="Picture 3" descr="C:\Google Drive - Kiara\Pictures-GoogleDrive\Reports 2016\Bayamon April 30 2016 Honored\Rita ipad\Rita-Lili-Yanitza.jpg"/>
          <p:cNvPicPr>
            <a:picLocks noChangeAspect="1" noChangeArrowheads="1"/>
          </p:cNvPicPr>
          <p:nvPr/>
        </p:nvPicPr>
        <p:blipFill>
          <a:blip r:embed="rId3" cstate="print">
            <a:lum bright="10000"/>
          </a:blip>
          <a:srcRect/>
          <a:stretch>
            <a:fillRect/>
          </a:stretch>
        </p:blipFill>
        <p:spPr bwMode="auto">
          <a:xfrm>
            <a:off x="3200400" y="0"/>
            <a:ext cx="2857500" cy="3810000"/>
          </a:xfrm>
          <a:prstGeom prst="rect">
            <a:avLst/>
          </a:prstGeom>
          <a:noFill/>
          <a:effectLst>
            <a:softEdge rad="127000"/>
          </a:effectLst>
        </p:spPr>
      </p:pic>
      <p:pic>
        <p:nvPicPr>
          <p:cNvPr id="61444" name="Picture 4" descr="C:\Google Drive - Kiara\Pictures-GoogleDrive\Reports 2016\Bayamon April 30 2016 Honored\Rita ipad\Farewell-Vilma.jpg"/>
          <p:cNvPicPr>
            <a:picLocks noChangeAspect="1" noChangeArrowheads="1"/>
          </p:cNvPicPr>
          <p:nvPr/>
        </p:nvPicPr>
        <p:blipFill>
          <a:blip r:embed="rId4" cstate="print"/>
          <a:srcRect t="18140"/>
          <a:stretch>
            <a:fillRect/>
          </a:stretch>
        </p:blipFill>
        <p:spPr bwMode="auto">
          <a:xfrm>
            <a:off x="5867400" y="1981200"/>
            <a:ext cx="3276600" cy="4876801"/>
          </a:xfrm>
          <a:prstGeom prst="rect">
            <a:avLst/>
          </a:prstGeom>
          <a:noFill/>
          <a:effectLst>
            <a:softEdge rad="127000"/>
          </a:effectLst>
        </p:spPr>
      </p:pic>
      <p:sp>
        <p:nvSpPr>
          <p:cNvPr id="6" name="TextBox 5"/>
          <p:cNvSpPr txBox="1"/>
          <p:nvPr/>
        </p:nvSpPr>
        <p:spPr>
          <a:xfrm>
            <a:off x="0" y="0"/>
            <a:ext cx="3276600" cy="2262158"/>
          </a:xfrm>
          <a:prstGeom prst="rect">
            <a:avLst/>
          </a:prstGeom>
          <a:noFill/>
        </p:spPr>
        <p:txBody>
          <a:bodyPr wrap="square" rtlCol="0">
            <a:spAutoFit/>
          </a:bodyPr>
          <a:lstStyle/>
          <a:p>
            <a:r>
              <a:rPr lang="en-US" sz="1700" b="1" dirty="0" smtClean="0">
                <a:latin typeface="Arial" pitchFamily="34" charset="0"/>
                <a:cs typeface="Arial" pitchFamily="34" charset="0"/>
              </a:rPr>
              <a:t>And, these…</a:t>
            </a:r>
          </a:p>
          <a:p>
            <a:pPr algn="ctr">
              <a:spcBef>
                <a:spcPts val="600"/>
              </a:spcBef>
            </a:pPr>
            <a:r>
              <a:rPr lang="en-US" sz="1700" b="1" dirty="0" smtClean="0">
                <a:latin typeface="Arial" pitchFamily="34" charset="0"/>
                <a:cs typeface="Arial" pitchFamily="34" charset="0"/>
              </a:rPr>
              <a:t>Rita and Gabriel give a hug. Could </a:t>
            </a:r>
            <a:r>
              <a:rPr lang="en-US" sz="1700" b="1" dirty="0" err="1" smtClean="0">
                <a:latin typeface="Arial" pitchFamily="34" charset="0"/>
                <a:cs typeface="Arial" pitchFamily="34" charset="0"/>
              </a:rPr>
              <a:t>Yanitza</a:t>
            </a:r>
            <a:r>
              <a:rPr lang="en-US" sz="1700" b="1" dirty="0" smtClean="0">
                <a:latin typeface="Arial" pitchFamily="34" charset="0"/>
                <a:cs typeface="Arial" pitchFamily="34" charset="0"/>
              </a:rPr>
              <a:t>, right, be jealous? No way! </a:t>
            </a:r>
            <a:r>
              <a:rPr lang="en-US" sz="1700" b="1" dirty="0" smtClean="0">
                <a:latin typeface="Arial" pitchFamily="34" charset="0"/>
                <a:cs typeface="Arial" pitchFamily="34" charset="0"/>
              </a:rPr>
              <a:t>Or, maybe? Dewayne performed the wedding ceremony for Gabriel and </a:t>
            </a:r>
            <a:r>
              <a:rPr lang="en-US" sz="1700" b="1" dirty="0" err="1" smtClean="0">
                <a:latin typeface="Arial" pitchFamily="34" charset="0"/>
                <a:cs typeface="Arial" pitchFamily="34" charset="0"/>
              </a:rPr>
              <a:t>Yanitza</a:t>
            </a:r>
            <a:r>
              <a:rPr lang="en-US" sz="1700" b="1" dirty="0" smtClean="0">
                <a:latin typeface="Arial" pitchFamily="34" charset="0"/>
                <a:cs typeface="Arial" pitchFamily="34" charset="0"/>
              </a:rPr>
              <a:t> three years ago.</a:t>
            </a:r>
            <a:endParaRPr lang="en-US" sz="1700" b="1" dirty="0">
              <a:latin typeface="Arial" pitchFamily="34" charset="0"/>
              <a:cs typeface="Arial" pitchFamily="34" charset="0"/>
            </a:endParaRPr>
          </a:p>
        </p:txBody>
      </p:sp>
      <p:sp>
        <p:nvSpPr>
          <p:cNvPr id="7" name="TextBox 6"/>
          <p:cNvSpPr txBox="1"/>
          <p:nvPr/>
        </p:nvSpPr>
        <p:spPr>
          <a:xfrm>
            <a:off x="3276600" y="3810000"/>
            <a:ext cx="2667000" cy="2939266"/>
          </a:xfrm>
          <a:prstGeom prst="rect">
            <a:avLst/>
          </a:prstGeom>
          <a:noFill/>
        </p:spPr>
        <p:txBody>
          <a:bodyPr wrap="square" rtlCol="0">
            <a:spAutoFit/>
          </a:bodyPr>
          <a:lstStyle/>
          <a:p>
            <a:pPr algn="ctr"/>
            <a:r>
              <a:rPr lang="en-US" sz="1700" b="1" dirty="0" smtClean="0">
                <a:solidFill>
                  <a:srgbClr val="C00000"/>
                </a:solidFill>
                <a:latin typeface="Arial" pitchFamily="34" charset="0"/>
                <a:cs typeface="Arial" pitchFamily="34" charset="0"/>
              </a:rPr>
              <a:t>Above</a:t>
            </a:r>
          </a:p>
          <a:p>
            <a:pPr algn="ctr">
              <a:spcBef>
                <a:spcPts val="600"/>
              </a:spcBef>
            </a:pPr>
            <a:r>
              <a:rPr lang="en-US" b="1" dirty="0" smtClean="0">
                <a:latin typeface="Arial" pitchFamily="34" charset="0"/>
                <a:cs typeface="Arial" pitchFamily="34" charset="0"/>
              </a:rPr>
              <a:t>Rita, </a:t>
            </a:r>
            <a:r>
              <a:rPr lang="en-US" b="1" dirty="0" err="1" smtClean="0">
                <a:latin typeface="Arial" pitchFamily="34" charset="0"/>
                <a:cs typeface="Arial" pitchFamily="34" charset="0"/>
              </a:rPr>
              <a:t>Lili</a:t>
            </a:r>
            <a:r>
              <a:rPr lang="en-US" b="1" dirty="0" smtClean="0">
                <a:latin typeface="Arial" pitchFamily="34" charset="0"/>
                <a:cs typeface="Arial" pitchFamily="34" charset="0"/>
              </a:rPr>
              <a:t> and her sister, </a:t>
            </a:r>
            <a:r>
              <a:rPr lang="en-US" b="1" dirty="0" err="1" smtClean="0">
                <a:latin typeface="Arial" pitchFamily="34" charset="0"/>
                <a:cs typeface="Arial" pitchFamily="34" charset="0"/>
              </a:rPr>
              <a:t>Yanitza</a:t>
            </a:r>
            <a:r>
              <a:rPr lang="en-US" b="1" dirty="0" smtClean="0">
                <a:latin typeface="Arial" pitchFamily="34" charset="0"/>
                <a:cs typeface="Arial" pitchFamily="34" charset="0"/>
              </a:rPr>
              <a:t>. These two young women, plus their sister, Dali, and mother, </a:t>
            </a:r>
            <a:r>
              <a:rPr lang="en-US" b="1" dirty="0" err="1" smtClean="0">
                <a:latin typeface="Arial" pitchFamily="34" charset="0"/>
                <a:cs typeface="Arial" pitchFamily="34" charset="0"/>
              </a:rPr>
              <a:t>Nilsa</a:t>
            </a:r>
            <a:r>
              <a:rPr lang="en-US" b="1" dirty="0" smtClean="0">
                <a:latin typeface="Arial" pitchFamily="34" charset="0"/>
                <a:cs typeface="Arial" pitchFamily="34" charset="0"/>
              </a:rPr>
              <a:t>, have been like close family to the </a:t>
            </a:r>
            <a:r>
              <a:rPr lang="en-US" b="1" dirty="0" err="1" smtClean="0">
                <a:latin typeface="Arial" pitchFamily="34" charset="0"/>
                <a:cs typeface="Arial" pitchFamily="34" charset="0"/>
              </a:rPr>
              <a:t>Shappley’s</a:t>
            </a:r>
            <a:r>
              <a:rPr lang="en-US" b="1" dirty="0" smtClean="0">
                <a:latin typeface="Arial" pitchFamily="34" charset="0"/>
                <a:cs typeface="Arial" pitchFamily="34" charset="0"/>
              </a:rPr>
              <a:t> for more than forty years.</a:t>
            </a:r>
            <a:endParaRPr lang="en-US" b="1" dirty="0">
              <a:latin typeface="Arial" pitchFamily="34" charset="0"/>
              <a:cs typeface="Arial" pitchFamily="34" charset="0"/>
            </a:endParaRPr>
          </a:p>
        </p:txBody>
      </p:sp>
      <p:sp>
        <p:nvSpPr>
          <p:cNvPr id="8" name="TextBox 7"/>
          <p:cNvSpPr txBox="1"/>
          <p:nvPr/>
        </p:nvSpPr>
        <p:spPr>
          <a:xfrm>
            <a:off x="5943600" y="0"/>
            <a:ext cx="3200400" cy="1923604"/>
          </a:xfrm>
          <a:prstGeom prst="rect">
            <a:avLst/>
          </a:prstGeom>
          <a:noFill/>
        </p:spPr>
        <p:txBody>
          <a:bodyPr wrap="square" rtlCol="0">
            <a:spAutoFit/>
          </a:bodyPr>
          <a:lstStyle/>
          <a:p>
            <a:pPr algn="ctr"/>
            <a:r>
              <a:rPr lang="en-US" sz="1700" b="1" dirty="0" smtClean="0">
                <a:latin typeface="Arial" pitchFamily="34" charset="0"/>
                <a:cs typeface="Arial" pitchFamily="34" charset="0"/>
              </a:rPr>
              <a:t>The </a:t>
            </a:r>
            <a:r>
              <a:rPr lang="en-US" sz="1700" b="1" dirty="0" err="1" smtClean="0">
                <a:latin typeface="Arial" pitchFamily="34" charset="0"/>
                <a:cs typeface="Arial" pitchFamily="34" charset="0"/>
              </a:rPr>
              <a:t>Shappley’s</a:t>
            </a:r>
            <a:r>
              <a:rPr lang="en-US" sz="1700" b="1" dirty="0" smtClean="0">
                <a:latin typeface="Arial" pitchFamily="34" charset="0"/>
                <a:cs typeface="Arial" pitchFamily="34" charset="0"/>
              </a:rPr>
              <a:t> with </a:t>
            </a:r>
            <a:r>
              <a:rPr lang="en-US" sz="1700" b="1" dirty="0" err="1" smtClean="0">
                <a:latin typeface="Arial" pitchFamily="34" charset="0"/>
                <a:cs typeface="Arial" pitchFamily="34" charset="0"/>
              </a:rPr>
              <a:t>Vilma</a:t>
            </a:r>
            <a:r>
              <a:rPr lang="en-US" sz="1700" b="1" dirty="0" smtClean="0">
                <a:latin typeface="Arial" pitchFamily="34" charset="0"/>
                <a:cs typeface="Arial" pitchFamily="34" charset="0"/>
              </a:rPr>
              <a:t> </a:t>
            </a:r>
            <a:r>
              <a:rPr lang="en-US" sz="1700" b="1" dirty="0" err="1" smtClean="0">
                <a:latin typeface="Arial" pitchFamily="34" charset="0"/>
                <a:cs typeface="Arial" pitchFamily="34" charset="0"/>
              </a:rPr>
              <a:t>Venegas</a:t>
            </a:r>
            <a:r>
              <a:rPr lang="en-US" sz="1700" b="1" dirty="0" smtClean="0">
                <a:latin typeface="Arial" pitchFamily="34" charset="0"/>
                <a:cs typeface="Arial" pitchFamily="34" charset="0"/>
              </a:rPr>
              <a:t>, whom we have known since childhood.  She and her husband,  Dr. Javier Santiago,  are members of the Park Gardens church.  He is in Kuwait. </a:t>
            </a:r>
            <a:endParaRPr lang="en-US" sz="1700" b="1"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Google Drive - Kiara\Pictures-GoogleDrive\Reports 2016\Bayamon April 30 2016 Honored\Rita ipad\Decoration-table-lobby.jpg"/>
          <p:cNvPicPr>
            <a:picLocks noChangeAspect="1" noChangeArrowheads="1"/>
          </p:cNvPicPr>
          <p:nvPr/>
        </p:nvPicPr>
        <p:blipFill>
          <a:blip r:embed="rId2" cstate="print"/>
          <a:srcRect/>
          <a:stretch>
            <a:fillRect/>
          </a:stretch>
        </p:blipFill>
        <p:spPr bwMode="auto">
          <a:xfrm>
            <a:off x="0" y="0"/>
            <a:ext cx="3429000" cy="3429000"/>
          </a:xfrm>
          <a:prstGeom prst="rect">
            <a:avLst/>
          </a:prstGeom>
          <a:noFill/>
          <a:effectLst>
            <a:softEdge rad="127000"/>
          </a:effectLst>
        </p:spPr>
      </p:pic>
      <p:pic>
        <p:nvPicPr>
          <p:cNvPr id="59395" name="Picture 3" descr="C:\Google Drive - Kiara\Pictures-GoogleDrive\Reports 2016\Bayamon April 30 2016 Honored\Rita ipad\Dinner-food-trays.jpg"/>
          <p:cNvPicPr>
            <a:picLocks noChangeAspect="1" noChangeArrowheads="1"/>
          </p:cNvPicPr>
          <p:nvPr/>
        </p:nvPicPr>
        <p:blipFill>
          <a:blip r:embed="rId3" cstate="print"/>
          <a:srcRect/>
          <a:stretch>
            <a:fillRect/>
          </a:stretch>
        </p:blipFill>
        <p:spPr bwMode="auto">
          <a:xfrm>
            <a:off x="0" y="3429000"/>
            <a:ext cx="3429000" cy="3429000"/>
          </a:xfrm>
          <a:prstGeom prst="rect">
            <a:avLst/>
          </a:prstGeom>
          <a:noFill/>
          <a:effectLst>
            <a:softEdge rad="127000"/>
          </a:effectLst>
        </p:spPr>
      </p:pic>
      <p:pic>
        <p:nvPicPr>
          <p:cNvPr id="59396" name="Picture 4" descr="C:\Google Drive - Kiara\Pictures-GoogleDrive\Reports 2016\Bayamon April 30 2016 Honored\Rita ipad\Dinner-tables.jpg"/>
          <p:cNvPicPr>
            <a:picLocks noChangeAspect="1" noChangeArrowheads="1"/>
          </p:cNvPicPr>
          <p:nvPr/>
        </p:nvPicPr>
        <p:blipFill>
          <a:blip r:embed="rId4" cstate="print"/>
          <a:srcRect/>
          <a:stretch>
            <a:fillRect/>
          </a:stretch>
        </p:blipFill>
        <p:spPr bwMode="auto">
          <a:xfrm>
            <a:off x="3352800" y="1066800"/>
            <a:ext cx="5791200" cy="5791200"/>
          </a:xfrm>
          <a:prstGeom prst="rect">
            <a:avLst/>
          </a:prstGeom>
          <a:noFill/>
          <a:effectLst>
            <a:softEdge rad="127000"/>
          </a:effectLst>
        </p:spPr>
      </p:pic>
      <p:sp>
        <p:nvSpPr>
          <p:cNvPr id="5" name="TextBox 4"/>
          <p:cNvSpPr txBox="1"/>
          <p:nvPr/>
        </p:nvSpPr>
        <p:spPr>
          <a:xfrm>
            <a:off x="3352800" y="0"/>
            <a:ext cx="5791200" cy="1077218"/>
          </a:xfrm>
          <a:prstGeom prst="rect">
            <a:avLst/>
          </a:prstGeom>
          <a:noFill/>
        </p:spPr>
        <p:txBody>
          <a:bodyPr wrap="square" rtlCol="0">
            <a:spAutoFit/>
          </a:bodyPr>
          <a:lstStyle/>
          <a:p>
            <a:pPr algn="ctr">
              <a:spcAft>
                <a:spcPts val="600"/>
              </a:spcAft>
            </a:pPr>
            <a:r>
              <a:rPr lang="en-US" b="1" dirty="0" smtClean="0">
                <a:latin typeface="Arial" pitchFamily="34" charset="0"/>
                <a:cs typeface="Arial" pitchFamily="34" charset="0"/>
              </a:rPr>
              <a:t>A table, with treats, in the vestibule.</a:t>
            </a:r>
          </a:p>
          <a:p>
            <a:pPr algn="ctr">
              <a:spcAft>
                <a:spcPts val="600"/>
              </a:spcAft>
            </a:pPr>
            <a:r>
              <a:rPr lang="en-US" b="1" dirty="0" smtClean="0">
                <a:latin typeface="Arial" pitchFamily="34" charset="0"/>
                <a:cs typeface="Arial" pitchFamily="34" charset="0"/>
              </a:rPr>
              <a:t>Serving trays in the kitchen.</a:t>
            </a:r>
          </a:p>
          <a:p>
            <a:pPr algn="ctr">
              <a:spcAft>
                <a:spcPts val="600"/>
              </a:spcAft>
            </a:pPr>
            <a:r>
              <a:rPr lang="en-US" b="1" dirty="0" smtClean="0">
                <a:latin typeface="Arial" pitchFamily="34" charset="0"/>
                <a:cs typeface="Arial" pitchFamily="34" charset="0"/>
              </a:rPr>
              <a:t>Tables for the dinner to be served.</a:t>
            </a:r>
            <a:endParaRPr lang="en-US"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Google Drive - Kiara\Pictures-GoogleDrive\Reports 2016\Bayamon April 30 2016 Honored\Rita ipad\New address in Tamarac.jpg"/>
          <p:cNvPicPr>
            <a:picLocks noChangeAspect="1" noChangeArrowheads="1"/>
          </p:cNvPicPr>
          <p:nvPr/>
        </p:nvPicPr>
        <p:blipFill>
          <a:blip r:embed="rId2" cstate="print"/>
          <a:srcRect/>
          <a:stretch>
            <a:fillRect/>
          </a:stretch>
        </p:blipFill>
        <p:spPr bwMode="auto">
          <a:xfrm>
            <a:off x="0" y="19050"/>
            <a:ext cx="5867400" cy="4376103"/>
          </a:xfrm>
          <a:prstGeom prst="rect">
            <a:avLst/>
          </a:prstGeom>
          <a:noFill/>
          <a:effectLst>
            <a:softEdge rad="127000"/>
          </a:effectLst>
        </p:spPr>
      </p:pic>
      <p:sp>
        <p:nvSpPr>
          <p:cNvPr id="3" name="TextBox 2"/>
          <p:cNvSpPr txBox="1"/>
          <p:nvPr/>
        </p:nvSpPr>
        <p:spPr>
          <a:xfrm>
            <a:off x="0" y="4472732"/>
            <a:ext cx="5791200" cy="2339102"/>
          </a:xfrm>
          <a:prstGeom prst="rect">
            <a:avLst/>
          </a:prstGeom>
          <a:noFill/>
        </p:spPr>
        <p:txBody>
          <a:bodyPr wrap="square" rtlCol="0">
            <a:spAutoFit/>
          </a:bodyPr>
          <a:lstStyle/>
          <a:p>
            <a:pPr algn="ctr"/>
            <a:r>
              <a:rPr lang="en-US" b="1" dirty="0" smtClean="0">
                <a:latin typeface="Arial" pitchFamily="34" charset="0"/>
                <a:cs typeface="Arial" pitchFamily="34" charset="0"/>
              </a:rPr>
              <a:t>NEW ADDRESS for the </a:t>
            </a:r>
            <a:r>
              <a:rPr lang="en-US" b="1" dirty="0" err="1" smtClean="0">
                <a:latin typeface="Arial" pitchFamily="34" charset="0"/>
                <a:cs typeface="Arial" pitchFamily="34" charset="0"/>
              </a:rPr>
              <a:t>Shappley’s</a:t>
            </a:r>
            <a:endParaRPr lang="en-US" b="1" dirty="0" smtClean="0">
              <a:latin typeface="Arial" pitchFamily="34" charset="0"/>
              <a:cs typeface="Arial" pitchFamily="34" charset="0"/>
            </a:endParaRPr>
          </a:p>
          <a:p>
            <a:pPr algn="ctr">
              <a:spcBef>
                <a:spcPts val="600"/>
              </a:spcBef>
            </a:pPr>
            <a:r>
              <a:rPr lang="en-US" b="1" dirty="0" smtClean="0">
                <a:solidFill>
                  <a:srgbClr val="C00000"/>
                </a:solidFill>
                <a:latin typeface="Arial" pitchFamily="34" charset="0"/>
                <a:cs typeface="Arial" pitchFamily="34" charset="0"/>
              </a:rPr>
              <a:t>7000 NW 103 Ave., Tamarac, FL 33321</a:t>
            </a:r>
          </a:p>
          <a:p>
            <a:pPr algn="ctr">
              <a:spcBef>
                <a:spcPts val="600"/>
              </a:spcBef>
            </a:pPr>
            <a:r>
              <a:rPr lang="en-US" b="1" dirty="0" smtClean="0">
                <a:latin typeface="Arial" pitchFamily="34" charset="0"/>
                <a:cs typeface="Arial" pitchFamily="34" charset="0"/>
              </a:rPr>
              <a:t>Isles of Tamarac is a community for 55 and above. Quiet and pleasant. 12 to 15 minutes from where Antonio and family live in Coral Springs.</a:t>
            </a:r>
          </a:p>
          <a:p>
            <a:pPr algn="ctr">
              <a:spcBef>
                <a:spcPts val="600"/>
              </a:spcBef>
            </a:pPr>
            <a:r>
              <a:rPr lang="en-US" b="1" dirty="0" smtClean="0">
                <a:latin typeface="Arial" pitchFamily="34" charset="0"/>
                <a:cs typeface="Arial" pitchFamily="34" charset="0"/>
              </a:rPr>
              <a:t>787-930-0307   787-732-4444</a:t>
            </a:r>
          </a:p>
          <a:p>
            <a:pPr algn="ctr">
              <a:spcBef>
                <a:spcPts val="600"/>
              </a:spcBef>
            </a:pPr>
            <a:r>
              <a:rPr lang="en-US" b="1" dirty="0" err="1" smtClean="0">
                <a:latin typeface="Arial" pitchFamily="34" charset="0"/>
                <a:cs typeface="Arial" pitchFamily="34" charset="0"/>
              </a:rPr>
              <a:t>hshappley</a:t>
            </a:r>
            <a:r>
              <a:rPr lang="es-ES" b="1" dirty="0" smtClean="0">
                <a:latin typeface="Arial" pitchFamily="34" charset="0"/>
                <a:cs typeface="Arial" pitchFamily="34" charset="0"/>
              </a:rPr>
              <a:t>@</a:t>
            </a:r>
            <a:r>
              <a:rPr lang="es-ES" b="1" dirty="0" err="1" smtClean="0">
                <a:latin typeface="Arial" pitchFamily="34" charset="0"/>
                <a:cs typeface="Arial" pitchFamily="34" charset="0"/>
              </a:rPr>
              <a:t>yahoo.com</a:t>
            </a:r>
            <a:endParaRPr lang="en-US" b="1" dirty="0">
              <a:latin typeface="Arial" pitchFamily="34" charset="0"/>
              <a:cs typeface="Arial" pitchFamily="34" charset="0"/>
            </a:endParaRPr>
          </a:p>
        </p:txBody>
      </p:sp>
      <p:sp>
        <p:nvSpPr>
          <p:cNvPr id="4" name="TextBox 3"/>
          <p:cNvSpPr txBox="1"/>
          <p:nvPr/>
        </p:nvSpPr>
        <p:spPr>
          <a:xfrm>
            <a:off x="5791200" y="163860"/>
            <a:ext cx="3352800" cy="6694140"/>
          </a:xfrm>
          <a:prstGeom prst="rect">
            <a:avLst/>
          </a:prstGeom>
          <a:noFill/>
        </p:spPr>
        <p:txBody>
          <a:bodyPr wrap="square" rtlCol="0">
            <a:spAutoFit/>
          </a:bodyPr>
          <a:lstStyle/>
          <a:p>
            <a:pPr algn="ctr"/>
            <a:r>
              <a:rPr lang="en-US" b="1" dirty="0" smtClean="0">
                <a:latin typeface="Arial" pitchFamily="34" charset="0"/>
                <a:cs typeface="Arial" pitchFamily="34" charset="0"/>
              </a:rPr>
              <a:t>Here, Dewayne continues his work of evangelism and edification through the Internet, with more than 5,000 visits daily.</a:t>
            </a:r>
          </a:p>
          <a:p>
            <a:pPr algn="ctr">
              <a:spcBef>
                <a:spcPts val="600"/>
              </a:spcBef>
            </a:pPr>
            <a:r>
              <a:rPr lang="en-US" b="1" dirty="0" smtClean="0">
                <a:latin typeface="Arial" pitchFamily="34" charset="0"/>
                <a:cs typeface="Arial" pitchFamily="34" charset="0"/>
              </a:rPr>
              <a:t>He and Antonio plan to soon be adding 6 to 15 minute video messages, including Scribe video.</a:t>
            </a:r>
          </a:p>
          <a:p>
            <a:pPr algn="ctr">
              <a:spcBef>
                <a:spcPts val="600"/>
              </a:spcBef>
            </a:pPr>
            <a:r>
              <a:rPr lang="en-US" b="1" dirty="0" smtClean="0">
                <a:latin typeface="Arial" pitchFamily="34" charset="0"/>
                <a:cs typeface="Arial" pitchFamily="34" charset="0"/>
              </a:rPr>
              <a:t>More Spanish-speaking live in South Florida than in Puerto Rico, but there are fewer churches. Cuba is nearby, with 11,000,000. Opportunities to preach and teach abound.</a:t>
            </a:r>
          </a:p>
          <a:p>
            <a:pPr algn="ctr">
              <a:spcBef>
                <a:spcPts val="600"/>
              </a:spcBef>
            </a:pPr>
            <a:r>
              <a:rPr lang="en-US" b="1" dirty="0" smtClean="0">
                <a:latin typeface="Arial" pitchFamily="34" charset="0"/>
                <a:cs typeface="Arial" pitchFamily="34" charset="0"/>
              </a:rPr>
              <a:t>With continued funding, present works may be expanded and new initiatives taken, building on the knowledge and experience acquired through 50 years in Spanish-speaking fields.</a:t>
            </a:r>
            <a:endParaRPr lang="en-US"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MG_0004.JPG"/>
          <p:cNvPicPr>
            <a:picLocks noGrp="1" noChangeAspect="1"/>
          </p:cNvPicPr>
          <p:nvPr isPhoto="1"/>
        </p:nvPicPr>
        <p:blipFill>
          <a:blip r:embed="rId2" cstate="print">
            <a:lum/>
          </a:blip>
          <a:stretch>
            <a:fillRect/>
          </a:stretch>
        </p:blipFill>
        <p:spPr>
          <a:xfrm>
            <a:off x="0" y="0"/>
            <a:ext cx="9144000" cy="6096000"/>
          </a:xfrm>
          <a:prstGeom prst="rect">
            <a:avLst/>
          </a:prstGeom>
          <a:noFill/>
          <a:ln>
            <a:noFill/>
          </a:ln>
          <a:effectLst>
            <a:softEdge rad="127000"/>
          </a:effectLst>
        </p:spPr>
      </p:pic>
      <p:sp>
        <p:nvSpPr>
          <p:cNvPr id="3" name="TextBox 2"/>
          <p:cNvSpPr txBox="1"/>
          <p:nvPr/>
        </p:nvSpPr>
        <p:spPr>
          <a:xfrm>
            <a:off x="0" y="6096000"/>
            <a:ext cx="9144000" cy="646331"/>
          </a:xfrm>
          <a:prstGeom prst="rect">
            <a:avLst/>
          </a:prstGeom>
          <a:noFill/>
        </p:spPr>
        <p:txBody>
          <a:bodyPr wrap="square" rtlCol="0">
            <a:spAutoFit/>
          </a:bodyPr>
          <a:lstStyle/>
          <a:p>
            <a:pPr algn="ctr"/>
            <a:r>
              <a:rPr lang="es-ES" b="1" dirty="0" err="1" smtClean="0">
                <a:latin typeface="Arial" pitchFamily="34" charset="0"/>
                <a:cs typeface="Arial" pitchFamily="34" charset="0"/>
              </a:rPr>
              <a:t>Preliminary</a:t>
            </a:r>
            <a:r>
              <a:rPr lang="es-ES" b="1" dirty="0" smtClean="0">
                <a:latin typeface="Arial" pitchFamily="34" charset="0"/>
                <a:cs typeface="Arial" pitchFamily="34" charset="0"/>
              </a:rPr>
              <a:t> </a:t>
            </a:r>
            <a:r>
              <a:rPr lang="es-ES" b="1" dirty="0" err="1" smtClean="0">
                <a:latin typeface="Arial" pitchFamily="34" charset="0"/>
                <a:cs typeface="Arial" pitchFamily="34" charset="0"/>
              </a:rPr>
              <a:t>coordination</a:t>
            </a:r>
            <a:r>
              <a:rPr lang="es-ES" b="1" dirty="0" smtClean="0">
                <a:latin typeface="Arial" pitchFamily="34" charset="0"/>
                <a:cs typeface="Arial" pitchFamily="34" charset="0"/>
              </a:rPr>
              <a:t> </a:t>
            </a:r>
            <a:r>
              <a:rPr lang="es-ES" b="1" dirty="0" err="1" smtClean="0">
                <a:latin typeface="Arial" pitchFamily="34" charset="0"/>
                <a:cs typeface="Arial" pitchFamily="34" charset="0"/>
              </a:rPr>
              <a:t>for</a:t>
            </a:r>
            <a:r>
              <a:rPr lang="es-ES" b="1" dirty="0" smtClean="0">
                <a:latin typeface="Arial" pitchFamily="34" charset="0"/>
                <a:cs typeface="Arial" pitchFamily="34" charset="0"/>
              </a:rPr>
              <a:t> the </a:t>
            </a:r>
            <a:r>
              <a:rPr lang="es-ES" b="1" dirty="0" err="1" smtClean="0">
                <a:latin typeface="Arial" pitchFamily="34" charset="0"/>
                <a:cs typeface="Arial" pitchFamily="34" charset="0"/>
              </a:rPr>
              <a:t>program</a:t>
            </a:r>
            <a:r>
              <a:rPr lang="es-ES" b="1" dirty="0" smtClean="0">
                <a:latin typeface="Arial" pitchFamily="34" charset="0"/>
                <a:cs typeface="Arial" pitchFamily="34" charset="0"/>
              </a:rPr>
              <a:t> </a:t>
            </a:r>
            <a:r>
              <a:rPr lang="es-ES" b="1" dirty="0" err="1" smtClean="0">
                <a:latin typeface="Arial" pitchFamily="34" charset="0"/>
                <a:cs typeface="Arial" pitchFamily="34" charset="0"/>
              </a:rPr>
              <a:t>by</a:t>
            </a:r>
            <a:r>
              <a:rPr lang="es-ES" b="1" dirty="0" smtClean="0">
                <a:latin typeface="Arial" pitchFamily="34" charset="0"/>
                <a:cs typeface="Arial" pitchFamily="34" charset="0"/>
              </a:rPr>
              <a:t> Antonio Shappley, </a:t>
            </a:r>
            <a:r>
              <a:rPr lang="es-ES" b="1" dirty="0" err="1" smtClean="0">
                <a:latin typeface="Arial" pitchFamily="34" charset="0"/>
                <a:cs typeface="Arial" pitchFamily="34" charset="0"/>
              </a:rPr>
              <a:t>song</a:t>
            </a:r>
            <a:r>
              <a:rPr lang="es-ES" b="1" dirty="0" smtClean="0">
                <a:latin typeface="Arial" pitchFamily="34" charset="0"/>
                <a:cs typeface="Arial" pitchFamily="34" charset="0"/>
              </a:rPr>
              <a:t> leader </a:t>
            </a:r>
            <a:r>
              <a:rPr lang="es-ES" b="1" dirty="0" err="1" smtClean="0">
                <a:latin typeface="Arial" pitchFamily="34" charset="0"/>
                <a:cs typeface="Arial" pitchFamily="34" charset="0"/>
              </a:rPr>
              <a:t>for</a:t>
            </a:r>
            <a:r>
              <a:rPr lang="es-ES" b="1" dirty="0" smtClean="0">
                <a:latin typeface="Arial" pitchFamily="34" charset="0"/>
                <a:cs typeface="Arial" pitchFamily="34" charset="0"/>
              </a:rPr>
              <a:t> the </a:t>
            </a:r>
            <a:r>
              <a:rPr lang="es-ES" b="1" dirty="0" err="1" smtClean="0">
                <a:latin typeface="Arial" pitchFamily="34" charset="0"/>
                <a:cs typeface="Arial" pitchFamily="34" charset="0"/>
              </a:rPr>
              <a:t>event</a:t>
            </a:r>
            <a:r>
              <a:rPr lang="es-ES" b="1" dirty="0" smtClean="0">
                <a:latin typeface="Arial" pitchFamily="34" charset="0"/>
                <a:cs typeface="Arial" pitchFamily="34" charset="0"/>
              </a:rPr>
              <a:t>, José Juan Álamo and Jorge Ginés, </a:t>
            </a:r>
            <a:r>
              <a:rPr lang="es-ES" b="1" dirty="0" err="1" smtClean="0">
                <a:latin typeface="Arial" pitchFamily="34" charset="0"/>
                <a:cs typeface="Arial" pitchFamily="34" charset="0"/>
              </a:rPr>
              <a:t>deacons</a:t>
            </a:r>
            <a:r>
              <a:rPr lang="es-ES" b="1" dirty="0" smtClean="0">
                <a:latin typeface="Arial" pitchFamily="34" charset="0"/>
                <a:cs typeface="Arial" pitchFamily="34" charset="0"/>
              </a:rPr>
              <a:t> of the </a:t>
            </a:r>
            <a:r>
              <a:rPr lang="es-ES" b="1" dirty="0" err="1" smtClean="0">
                <a:latin typeface="Arial" pitchFamily="34" charset="0"/>
                <a:cs typeface="Arial" pitchFamily="34" charset="0"/>
              </a:rPr>
              <a:t>Bayamon</a:t>
            </a:r>
            <a:r>
              <a:rPr lang="es-ES" b="1" dirty="0" smtClean="0">
                <a:latin typeface="Arial" pitchFamily="34" charset="0"/>
                <a:cs typeface="Arial" pitchFamily="34" charset="0"/>
              </a:rPr>
              <a:t> </a:t>
            </a:r>
            <a:r>
              <a:rPr lang="es-ES" b="1" dirty="0" err="1" smtClean="0">
                <a:latin typeface="Arial" pitchFamily="34" charset="0"/>
                <a:cs typeface="Arial" pitchFamily="34" charset="0"/>
              </a:rPr>
              <a:t>church</a:t>
            </a:r>
            <a:r>
              <a:rPr lang="es-ES" b="1" dirty="0" smtClean="0">
                <a:latin typeface="Arial" pitchFamily="34" charset="0"/>
                <a:cs typeface="Arial" pitchFamily="34" charset="0"/>
              </a:rPr>
              <a:t>.</a:t>
            </a:r>
            <a:endParaRPr lang="es-ES" b="1" dirty="0">
              <a:latin typeface="Arial" pitchFamily="34" charset="0"/>
              <a:cs typeface="Arial" pitchFamily="34" charset="0"/>
            </a:endParaRPr>
          </a:p>
        </p:txBody>
      </p:sp>
    </p:spTree>
  </p:cSld>
  <p:clrMapOvr>
    <a:masterClrMapping/>
  </p:clrMapOvr>
  <p:transition>
    <p:wipe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MG_0007.JPG"/>
          <p:cNvPicPr>
            <a:picLocks noGrp="1" noChangeAspect="1"/>
          </p:cNvPicPr>
          <p:nvPr isPhoto="1"/>
        </p:nvPicPr>
        <p:blipFill>
          <a:blip r:embed="rId2" cstate="print">
            <a:lum/>
          </a:blip>
          <a:stretch>
            <a:fillRect/>
          </a:stretch>
        </p:blipFill>
        <p:spPr>
          <a:xfrm>
            <a:off x="0" y="0"/>
            <a:ext cx="9144000" cy="6096000"/>
          </a:xfrm>
          <a:prstGeom prst="rect">
            <a:avLst/>
          </a:prstGeom>
          <a:noFill/>
          <a:ln>
            <a:noFill/>
          </a:ln>
          <a:effectLst>
            <a:softEdge rad="127000"/>
          </a:effectLst>
        </p:spPr>
      </p:pic>
      <p:sp>
        <p:nvSpPr>
          <p:cNvPr id="3" name="TextBox 2"/>
          <p:cNvSpPr txBox="1"/>
          <p:nvPr/>
        </p:nvSpPr>
        <p:spPr>
          <a:xfrm>
            <a:off x="0" y="6019800"/>
            <a:ext cx="9144000" cy="877163"/>
          </a:xfrm>
          <a:prstGeom prst="rect">
            <a:avLst/>
          </a:prstGeom>
          <a:noFill/>
        </p:spPr>
        <p:txBody>
          <a:bodyPr wrap="square" rtlCol="0">
            <a:spAutoFit/>
          </a:bodyPr>
          <a:lstStyle/>
          <a:p>
            <a:pPr algn="ctr"/>
            <a:r>
              <a:rPr lang="en-US" sz="1700" b="1" dirty="0" smtClean="0">
                <a:latin typeface="Arial" pitchFamily="34" charset="0"/>
                <a:cs typeface="Arial" pitchFamily="34" charset="0"/>
              </a:rPr>
              <a:t>One hundred sixty, from nine different congregations, attended. </a:t>
            </a:r>
            <a:r>
              <a:rPr lang="en-US" sz="1700" b="1" dirty="0" smtClean="0">
                <a:latin typeface="Arial" pitchFamily="34" charset="0"/>
                <a:cs typeface="Arial" pitchFamily="34" charset="0"/>
              </a:rPr>
              <a:t> Advanced years and/or sickness kept a </a:t>
            </a:r>
            <a:r>
              <a:rPr lang="en-US" sz="1700" b="1" dirty="0" smtClean="0">
                <a:latin typeface="Arial" pitchFamily="34" charset="0"/>
                <a:cs typeface="Arial" pitchFamily="34" charset="0"/>
              </a:rPr>
              <a:t>number </a:t>
            </a:r>
            <a:r>
              <a:rPr lang="en-US" sz="1700" b="1" dirty="0" smtClean="0">
                <a:latin typeface="Arial" pitchFamily="34" charset="0"/>
                <a:cs typeface="Arial" pitchFamily="34" charset="0"/>
              </a:rPr>
              <a:t>from attending. Fifty years in a place and work are a “lifetime,” as Puerto Ricans are accustomed to say.</a:t>
            </a:r>
            <a:endParaRPr lang="en-US" sz="1700" b="1" dirty="0">
              <a:latin typeface="Arial" pitchFamily="34" charset="0"/>
              <a:cs typeface="Arial" pitchFamily="34" charset="0"/>
            </a:endParaRPr>
          </a:p>
        </p:txBody>
      </p:sp>
    </p:spTree>
  </p:cSld>
  <p:clrMapOvr>
    <a:masterClrMapping/>
  </p:clrMapOvr>
  <p:transition>
    <p:strips dir="l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MG_0008.JPG"/>
          <p:cNvPicPr>
            <a:picLocks noGrp="1" noChangeAspect="1"/>
          </p:cNvPicPr>
          <p:nvPr isPhoto="1"/>
        </p:nvPicPr>
        <p:blipFill>
          <a:blip r:embed="rId2" cstate="print">
            <a:lum/>
          </a:blip>
          <a:stretch>
            <a:fillRect/>
          </a:stretch>
        </p:blipFill>
        <p:spPr>
          <a:xfrm>
            <a:off x="0" y="0"/>
            <a:ext cx="9144000" cy="6096000"/>
          </a:xfrm>
          <a:prstGeom prst="rect">
            <a:avLst/>
          </a:prstGeom>
          <a:noFill/>
          <a:ln>
            <a:noFill/>
          </a:ln>
          <a:effectLst>
            <a:softEdge rad="127000"/>
          </a:effectLst>
        </p:spPr>
      </p:pic>
      <p:sp>
        <p:nvSpPr>
          <p:cNvPr id="3" name="TextBox 2"/>
          <p:cNvSpPr txBox="1"/>
          <p:nvPr/>
        </p:nvSpPr>
        <p:spPr>
          <a:xfrm>
            <a:off x="0" y="6096000"/>
            <a:ext cx="9144000" cy="646331"/>
          </a:xfrm>
          <a:prstGeom prst="rect">
            <a:avLst/>
          </a:prstGeom>
          <a:noFill/>
        </p:spPr>
        <p:txBody>
          <a:bodyPr wrap="square" rtlCol="0">
            <a:spAutoFit/>
          </a:bodyPr>
          <a:lstStyle/>
          <a:p>
            <a:pPr algn="ctr"/>
            <a:r>
              <a:rPr lang="en-US" b="1" smtClean="0">
                <a:latin typeface="Arial" pitchFamily="34" charset="0"/>
                <a:cs typeface="Arial" pitchFamily="34" charset="0"/>
              </a:rPr>
              <a:t>Dewayne, Rita and Antonio Shappley occupy front row seats during the introduction by Alfonso Estrella, one of three elders of the Bayamon church.</a:t>
            </a:r>
            <a:endParaRPr lang="en-US" b="1">
              <a:latin typeface="Arial" pitchFamily="34" charset="0"/>
              <a:cs typeface="Arial" pitchFamily="34" charset="0"/>
            </a:endParaRPr>
          </a:p>
        </p:txBody>
      </p:sp>
    </p:spTree>
  </p:cSld>
  <p:clrMapOvr>
    <a:masterClrMapping/>
  </p:clrMapOvr>
  <p:transition>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MG_0012.JPG"/>
          <p:cNvPicPr>
            <a:picLocks noGrp="1" noChangeAspect="1"/>
          </p:cNvPicPr>
          <p:nvPr isPhoto="1"/>
        </p:nvPicPr>
        <p:blipFill>
          <a:blip r:embed="rId2" cstate="print">
            <a:lum/>
          </a:blip>
          <a:stretch>
            <a:fillRect/>
          </a:stretch>
        </p:blipFill>
        <p:spPr>
          <a:xfrm>
            <a:off x="0" y="0"/>
            <a:ext cx="9144000" cy="6096000"/>
          </a:xfrm>
          <a:prstGeom prst="rect">
            <a:avLst/>
          </a:prstGeom>
          <a:noFill/>
          <a:ln>
            <a:noFill/>
          </a:ln>
          <a:effectLst>
            <a:softEdge rad="127000"/>
          </a:effectLst>
        </p:spPr>
      </p:pic>
      <p:sp>
        <p:nvSpPr>
          <p:cNvPr id="3" name="TextBox 2"/>
          <p:cNvSpPr txBox="1"/>
          <p:nvPr/>
        </p:nvSpPr>
        <p:spPr>
          <a:xfrm>
            <a:off x="0" y="6096000"/>
            <a:ext cx="9144000" cy="646331"/>
          </a:xfrm>
          <a:prstGeom prst="rect">
            <a:avLst/>
          </a:prstGeom>
          <a:noFill/>
        </p:spPr>
        <p:txBody>
          <a:bodyPr wrap="square" rtlCol="0">
            <a:spAutoFit/>
          </a:bodyPr>
          <a:lstStyle/>
          <a:p>
            <a:pPr algn="ctr"/>
            <a:r>
              <a:rPr lang="en-US" b="1" dirty="0" smtClean="0">
                <a:latin typeface="Arial" pitchFamily="34" charset="0"/>
                <a:cs typeface="Arial" pitchFamily="34" charset="0"/>
              </a:rPr>
              <a:t>Another view of those present for the event. Entrance to this auditorium is through the spacious lobby behind the </a:t>
            </a:r>
            <a:r>
              <a:rPr lang="en-US" b="1" dirty="0" smtClean="0">
                <a:latin typeface="Arial" pitchFamily="34" charset="0"/>
                <a:cs typeface="Arial" pitchFamily="34" charset="0"/>
              </a:rPr>
              <a:t>tinted glass </a:t>
            </a:r>
            <a:r>
              <a:rPr lang="en-US" b="1" dirty="0" smtClean="0">
                <a:latin typeface="Arial" pitchFamily="34" charset="0"/>
                <a:cs typeface="Arial" pitchFamily="34" charset="0"/>
              </a:rPr>
              <a:t>partition and doors.</a:t>
            </a:r>
            <a:endParaRPr lang="en-US" b="1" dirty="0">
              <a:latin typeface="Arial" pitchFamily="34" charset="0"/>
              <a:cs typeface="Arial" pitchFamily="34" charset="0"/>
            </a:endParaRPr>
          </a:p>
        </p:txBody>
      </p:sp>
    </p:spTree>
  </p:cSld>
  <p:clrMapOvr>
    <a:masterClrMapping/>
  </p:clrMapOvr>
  <p:transition>
    <p:pull dir="l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MG_0013.JPG"/>
          <p:cNvPicPr>
            <a:picLocks noGrp="1" noChangeAspect="1"/>
          </p:cNvPicPr>
          <p:nvPr isPhoto="1"/>
        </p:nvPicPr>
        <p:blipFill>
          <a:blip r:embed="rId2" cstate="print">
            <a:lum/>
          </a:blip>
          <a:stretch>
            <a:fillRect/>
          </a:stretch>
        </p:blipFill>
        <p:spPr>
          <a:xfrm>
            <a:off x="0" y="0"/>
            <a:ext cx="9144000" cy="6096000"/>
          </a:xfrm>
          <a:prstGeom prst="rect">
            <a:avLst/>
          </a:prstGeom>
          <a:noFill/>
          <a:ln>
            <a:noFill/>
          </a:ln>
          <a:effectLst>
            <a:softEdge rad="127000"/>
          </a:effectLst>
        </p:spPr>
      </p:pic>
      <p:sp>
        <p:nvSpPr>
          <p:cNvPr id="3" name="TextBox 2"/>
          <p:cNvSpPr txBox="1"/>
          <p:nvPr/>
        </p:nvSpPr>
        <p:spPr>
          <a:xfrm>
            <a:off x="0" y="6096000"/>
            <a:ext cx="9144000" cy="615553"/>
          </a:xfrm>
          <a:prstGeom prst="rect">
            <a:avLst/>
          </a:prstGeom>
          <a:noFill/>
        </p:spPr>
        <p:txBody>
          <a:bodyPr wrap="square" rtlCol="0">
            <a:spAutoFit/>
          </a:bodyPr>
          <a:lstStyle/>
          <a:p>
            <a:pPr algn="ctr"/>
            <a:r>
              <a:rPr lang="en-US" sz="1700" b="1" smtClean="0">
                <a:latin typeface="Arial" pitchFamily="34" charset="0"/>
                <a:cs typeface="Arial" pitchFamily="34" charset="0"/>
              </a:rPr>
              <a:t>Bro. Alfonso Estrella, elder, very capable preacher, teacher and song leader, opens the event. He uses the next eleven slides to present a Brief Review of the Shappley’s work.</a:t>
            </a:r>
            <a:endParaRPr lang="en-US" sz="1700" b="1">
              <a:latin typeface="Arial" pitchFamily="34" charset="0"/>
              <a:cs typeface="Arial" pitchFamily="34" charset="0"/>
            </a:endParaRPr>
          </a:p>
        </p:txBody>
      </p:sp>
    </p:spTree>
  </p:cSld>
  <p:clrMapOvr>
    <a:masterClrMapping/>
  </p:clrMapOvr>
  <p:transition>
    <p:pull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2205</TotalTime>
  <Words>2524</Words>
  <Application>Microsoft Office PowerPoint</Application>
  <PresentationFormat>On-screen Show (4:3)</PresentationFormat>
  <Paragraphs>110</Paragraphs>
  <Slides>40</Slides>
  <Notes>8</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Album</dc:title>
  <dc:creator>CastrodadJ</dc:creator>
  <cp:lastModifiedBy>Dewayne</cp:lastModifiedBy>
  <cp:revision>40</cp:revision>
  <dcterms:created xsi:type="dcterms:W3CDTF">2016-05-04T02:10:08Z</dcterms:created>
  <dcterms:modified xsi:type="dcterms:W3CDTF">2016-05-12T20:31:48Z</dcterms:modified>
</cp:coreProperties>
</file>